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embeddedFontLst>
    <p:embeddedFont>
      <p:font typeface="Economica"/>
      <p:regular r:id="rId14"/>
      <p:bold r:id="rId15"/>
      <p:italic r:id="rId16"/>
      <p:boldItalic r:id="rId17"/>
    </p:embeddedFont>
    <p:embeddedFont>
      <p:font typeface="Open Sans"/>
      <p:regular r:id="rId18"/>
      <p:bold r:id="rId19"/>
      <p:italic r:id="rId20"/>
      <p:boldItalic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penSans-italic.fntdata"/><Relationship Id="rId11" Type="http://schemas.openxmlformats.org/officeDocument/2006/relationships/slide" Target="slides/slide6.xml"/><Relationship Id="rId10" Type="http://schemas.openxmlformats.org/officeDocument/2006/relationships/slide" Target="slides/slide5.xml"/><Relationship Id="rId21" Type="http://schemas.openxmlformats.org/officeDocument/2006/relationships/font" Target="fonts/OpenSans-boldItalic.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Economica-bold.fntdata"/><Relationship Id="rId14" Type="http://schemas.openxmlformats.org/officeDocument/2006/relationships/font" Target="fonts/Economica-regular.fntdata"/><Relationship Id="rId17" Type="http://schemas.openxmlformats.org/officeDocument/2006/relationships/font" Target="fonts/Economica-boldItalic.fntdata"/><Relationship Id="rId16" Type="http://schemas.openxmlformats.org/officeDocument/2006/relationships/font" Target="fonts/Economica-italic.fntdata"/><Relationship Id="rId5" Type="http://schemas.openxmlformats.org/officeDocument/2006/relationships/notesMaster" Target="notesMasters/notesMaster1.xml"/><Relationship Id="rId19" Type="http://schemas.openxmlformats.org/officeDocument/2006/relationships/font" Target="fonts/OpenSans-bold.fntdata"/><Relationship Id="rId6" Type="http://schemas.openxmlformats.org/officeDocument/2006/relationships/slide" Target="slides/slide1.xml"/><Relationship Id="rId18" Type="http://schemas.openxmlformats.org/officeDocument/2006/relationships/font" Target="fonts/OpenSans-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630df67683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630df67683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f9aab00b4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f9aab00b4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fa937038f9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fa937038f9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3fa937038f9_1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3fa937038f9_1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16fc914163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16fc914163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f96f8206ee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f96f8206ee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621e77a54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621e77a54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621e77a542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621e77a542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2744013" y="756700"/>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1" name="Google Shape;11;p2"/>
          <p:cNvSpPr/>
          <p:nvPr/>
        </p:nvSpPr>
        <p:spPr>
          <a:xfrm rot="10800000">
            <a:off x="5318350" y="32667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2" name="Google Shape;12;p2"/>
          <p:cNvSpPr txBox="1"/>
          <p:nvPr>
            <p:ph type="ctrTitle"/>
          </p:nvPr>
        </p:nvSpPr>
        <p:spPr>
          <a:xfrm>
            <a:off x="3044700" y="1444255"/>
            <a:ext cx="3054600" cy="15372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13" name="Google Shape;13;p2"/>
          <p:cNvSpPr txBox="1"/>
          <p:nvPr>
            <p:ph idx="1" type="subTitle"/>
          </p:nvPr>
        </p:nvSpPr>
        <p:spPr>
          <a:xfrm>
            <a:off x="3044700" y="3116580"/>
            <a:ext cx="3054600" cy="7014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Font typeface="Economica"/>
              <a:buNone/>
              <a:defRPr sz="2100">
                <a:latin typeface="Economica"/>
                <a:ea typeface="Economica"/>
                <a:cs typeface="Economica"/>
                <a:sym typeface="Economica"/>
              </a:defRPr>
            </a:lvl1pPr>
            <a:lvl2pPr lvl="1" algn="ctr">
              <a:lnSpc>
                <a:spcPct val="100000"/>
              </a:lnSpc>
              <a:spcBef>
                <a:spcPts val="0"/>
              </a:spcBef>
              <a:spcAft>
                <a:spcPts val="0"/>
              </a:spcAft>
              <a:buSzPts val="2100"/>
              <a:buFont typeface="Economica"/>
              <a:buNone/>
              <a:defRPr sz="2100">
                <a:latin typeface="Economica"/>
                <a:ea typeface="Economica"/>
                <a:cs typeface="Economica"/>
                <a:sym typeface="Economica"/>
              </a:defRPr>
            </a:lvl2pPr>
            <a:lvl3pPr lvl="2" algn="ctr">
              <a:lnSpc>
                <a:spcPct val="100000"/>
              </a:lnSpc>
              <a:spcBef>
                <a:spcPts val="0"/>
              </a:spcBef>
              <a:spcAft>
                <a:spcPts val="0"/>
              </a:spcAft>
              <a:buSzPts val="2100"/>
              <a:buFont typeface="Economica"/>
              <a:buNone/>
              <a:defRPr sz="2100">
                <a:latin typeface="Economica"/>
                <a:ea typeface="Economica"/>
                <a:cs typeface="Economica"/>
                <a:sym typeface="Economica"/>
              </a:defRPr>
            </a:lvl3pPr>
            <a:lvl4pPr lvl="3" algn="ctr">
              <a:lnSpc>
                <a:spcPct val="100000"/>
              </a:lnSpc>
              <a:spcBef>
                <a:spcPts val="0"/>
              </a:spcBef>
              <a:spcAft>
                <a:spcPts val="0"/>
              </a:spcAft>
              <a:buSzPts val="2100"/>
              <a:buFont typeface="Economica"/>
              <a:buNone/>
              <a:defRPr sz="2100">
                <a:latin typeface="Economica"/>
                <a:ea typeface="Economica"/>
                <a:cs typeface="Economica"/>
                <a:sym typeface="Economica"/>
              </a:defRPr>
            </a:lvl4pPr>
            <a:lvl5pPr lvl="4" algn="ctr">
              <a:lnSpc>
                <a:spcPct val="100000"/>
              </a:lnSpc>
              <a:spcBef>
                <a:spcPts val="0"/>
              </a:spcBef>
              <a:spcAft>
                <a:spcPts val="0"/>
              </a:spcAft>
              <a:buSzPts val="2100"/>
              <a:buFont typeface="Economica"/>
              <a:buNone/>
              <a:defRPr sz="2100">
                <a:latin typeface="Economica"/>
                <a:ea typeface="Economica"/>
                <a:cs typeface="Economica"/>
                <a:sym typeface="Economica"/>
              </a:defRPr>
            </a:lvl5pPr>
            <a:lvl6pPr lvl="5" algn="ctr">
              <a:lnSpc>
                <a:spcPct val="100000"/>
              </a:lnSpc>
              <a:spcBef>
                <a:spcPts val="0"/>
              </a:spcBef>
              <a:spcAft>
                <a:spcPts val="0"/>
              </a:spcAft>
              <a:buSzPts val="2100"/>
              <a:buFont typeface="Economica"/>
              <a:buNone/>
              <a:defRPr sz="2100">
                <a:latin typeface="Economica"/>
                <a:ea typeface="Economica"/>
                <a:cs typeface="Economica"/>
                <a:sym typeface="Economica"/>
              </a:defRPr>
            </a:lvl6pPr>
            <a:lvl7pPr lvl="6" algn="ctr">
              <a:lnSpc>
                <a:spcPct val="100000"/>
              </a:lnSpc>
              <a:spcBef>
                <a:spcPts val="0"/>
              </a:spcBef>
              <a:spcAft>
                <a:spcPts val="0"/>
              </a:spcAft>
              <a:buSzPts val="2100"/>
              <a:buFont typeface="Economica"/>
              <a:buNone/>
              <a:defRPr sz="2100">
                <a:latin typeface="Economica"/>
                <a:ea typeface="Economica"/>
                <a:cs typeface="Economica"/>
                <a:sym typeface="Economica"/>
              </a:defRPr>
            </a:lvl7pPr>
            <a:lvl8pPr lvl="7" algn="ctr">
              <a:lnSpc>
                <a:spcPct val="100000"/>
              </a:lnSpc>
              <a:spcBef>
                <a:spcPts val="0"/>
              </a:spcBef>
              <a:spcAft>
                <a:spcPts val="0"/>
              </a:spcAft>
              <a:buSzPts val="2100"/>
              <a:buFont typeface="Economica"/>
              <a:buNone/>
              <a:defRPr sz="2100">
                <a:latin typeface="Economica"/>
                <a:ea typeface="Economica"/>
                <a:cs typeface="Economica"/>
                <a:sym typeface="Economica"/>
              </a:defRPr>
            </a:lvl8pPr>
            <a:lvl9pPr lvl="8" algn="ctr">
              <a:lnSpc>
                <a:spcPct val="100000"/>
              </a:lnSpc>
              <a:spcBef>
                <a:spcPts val="0"/>
              </a:spcBef>
              <a:spcAft>
                <a:spcPts val="0"/>
              </a:spcAft>
              <a:buSzPts val="2100"/>
              <a:buFont typeface="Economica"/>
              <a:buNone/>
              <a:defRPr sz="2100">
                <a:latin typeface="Economica"/>
                <a:ea typeface="Economica"/>
                <a:cs typeface="Economica"/>
                <a:sym typeface="Economica"/>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p:nvPr/>
        </p:nvSpPr>
        <p:spPr>
          <a:xfrm flipH="1">
            <a:off x="7595938" y="4602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7" name="Google Shape;17;p3"/>
          <p:cNvSpPr/>
          <p:nvPr/>
        </p:nvSpPr>
        <p:spPr>
          <a:xfrm flipH="1" rot="10800000">
            <a:off x="466425" y="35583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8" name="Google Shape;18;p3"/>
          <p:cNvSpPr txBox="1"/>
          <p:nvPr>
            <p:ph type="title"/>
          </p:nvPr>
        </p:nvSpPr>
        <p:spPr>
          <a:xfrm>
            <a:off x="773700" y="1806450"/>
            <a:ext cx="7596600" cy="1530600"/>
          </a:xfrm>
          <a:prstGeom prst="rect">
            <a:avLst/>
          </a:prstGeom>
        </p:spPr>
        <p:txBody>
          <a:bodyPr anchorCtr="0" anchor="ctr" bIns="91425" lIns="91425" spcFirstLastPara="1" rIns="91425" wrap="square" tIns="91425">
            <a:no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4"/>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4"/>
          <p:cNvSpPr txBox="1"/>
          <p:nvPr>
            <p:ph idx="1" type="body"/>
          </p:nvPr>
        </p:nvSpPr>
        <p:spPr>
          <a:xfrm>
            <a:off x="311700" y="1225225"/>
            <a:ext cx="8520600" cy="3354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sp>
        <p:nvSpPr>
          <p:cNvPr id="26" name="Google Shape;26;p5"/>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7" name="Google Shape;27;p5"/>
          <p:cNvSpPr txBox="1"/>
          <p:nvPr>
            <p:ph idx="1" type="body"/>
          </p:nvPr>
        </p:nvSpPr>
        <p:spPr>
          <a:xfrm>
            <a:off x="311700" y="1225225"/>
            <a:ext cx="3999900" cy="3354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Google Shape;28;p5"/>
          <p:cNvSpPr txBox="1"/>
          <p:nvPr>
            <p:ph idx="2" type="body"/>
          </p:nvPr>
        </p:nvSpPr>
        <p:spPr>
          <a:xfrm>
            <a:off x="4832400" y="1225225"/>
            <a:ext cx="3999900" cy="3354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9" name="Google Shape;29;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6"/>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32" name="Google Shape;32;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sp>
        <p:nvSpPr>
          <p:cNvPr id="34" name="Google Shape;34;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5" name="Google Shape;35;p7"/>
          <p:cNvSpPr txBox="1"/>
          <p:nvPr>
            <p:ph idx="1" type="body"/>
          </p:nvPr>
        </p:nvSpPr>
        <p:spPr>
          <a:xfrm>
            <a:off x="311700" y="1399400"/>
            <a:ext cx="2808000" cy="27849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6" name="Google Shape;36;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7" name="Shape 37"/>
        <p:cNvGrpSpPr/>
        <p:nvPr/>
      </p:nvGrpSpPr>
      <p:grpSpPr>
        <a:xfrm>
          <a:off x="0" y="0"/>
          <a:ext cx="0" cy="0"/>
          <a:chOff x="0" y="0"/>
          <a:chExt cx="0" cy="0"/>
        </a:xfrm>
      </p:grpSpPr>
      <p:sp>
        <p:nvSpPr>
          <p:cNvPr id="38" name="Google Shape;38;p8"/>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8"/>
          <p:cNvSpPr txBox="1"/>
          <p:nvPr>
            <p:ph type="title"/>
          </p:nvPr>
        </p:nvSpPr>
        <p:spPr>
          <a:xfrm>
            <a:off x="490250" y="450150"/>
            <a:ext cx="5878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0" name="Google Shape;40;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9"/>
          <p:cNvSpPr/>
          <p:nvPr/>
        </p:nvSpPr>
        <p:spPr>
          <a:xfrm>
            <a:off x="4572000" y="-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 name="Google Shape;43;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4" name="Google Shape;44;p9"/>
          <p:cNvSpPr txBox="1"/>
          <p:nvPr>
            <p:ph type="title"/>
          </p:nvPr>
        </p:nvSpPr>
        <p:spPr>
          <a:xfrm>
            <a:off x="265500" y="929275"/>
            <a:ext cx="4045200" cy="17862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2"/>
              </a:buClr>
              <a:buSzPts val="4200"/>
              <a:buNone/>
              <a:defRPr>
                <a:solidFill>
                  <a:schemeClr val="lt2"/>
                </a:solidFill>
              </a:defRPr>
            </a:lvl1pPr>
            <a:lvl2pPr lvl="1" algn="ctr">
              <a:spcBef>
                <a:spcPts val="0"/>
              </a:spcBef>
              <a:spcAft>
                <a:spcPts val="0"/>
              </a:spcAft>
              <a:buClr>
                <a:schemeClr val="lt2"/>
              </a:buClr>
              <a:buSzPts val="4200"/>
              <a:buNone/>
              <a:defRPr>
                <a:solidFill>
                  <a:schemeClr val="lt2"/>
                </a:solidFill>
              </a:defRPr>
            </a:lvl2pPr>
            <a:lvl3pPr lvl="2" algn="ctr">
              <a:spcBef>
                <a:spcPts val="0"/>
              </a:spcBef>
              <a:spcAft>
                <a:spcPts val="0"/>
              </a:spcAft>
              <a:buClr>
                <a:schemeClr val="lt2"/>
              </a:buClr>
              <a:buSzPts val="4200"/>
              <a:buNone/>
              <a:defRPr>
                <a:solidFill>
                  <a:schemeClr val="lt2"/>
                </a:solidFill>
              </a:defRPr>
            </a:lvl3pPr>
            <a:lvl4pPr lvl="3" algn="ctr">
              <a:spcBef>
                <a:spcPts val="0"/>
              </a:spcBef>
              <a:spcAft>
                <a:spcPts val="0"/>
              </a:spcAft>
              <a:buClr>
                <a:schemeClr val="lt2"/>
              </a:buClr>
              <a:buSzPts val="4200"/>
              <a:buNone/>
              <a:defRPr>
                <a:solidFill>
                  <a:schemeClr val="lt2"/>
                </a:solidFill>
              </a:defRPr>
            </a:lvl4pPr>
            <a:lvl5pPr lvl="4" algn="ctr">
              <a:spcBef>
                <a:spcPts val="0"/>
              </a:spcBef>
              <a:spcAft>
                <a:spcPts val="0"/>
              </a:spcAft>
              <a:buClr>
                <a:schemeClr val="lt2"/>
              </a:buClr>
              <a:buSzPts val="4200"/>
              <a:buNone/>
              <a:defRPr>
                <a:solidFill>
                  <a:schemeClr val="lt2"/>
                </a:solidFill>
              </a:defRPr>
            </a:lvl5pPr>
            <a:lvl6pPr lvl="5" algn="ctr">
              <a:spcBef>
                <a:spcPts val="0"/>
              </a:spcBef>
              <a:spcAft>
                <a:spcPts val="0"/>
              </a:spcAft>
              <a:buClr>
                <a:schemeClr val="lt2"/>
              </a:buClr>
              <a:buSzPts val="4200"/>
              <a:buNone/>
              <a:defRPr>
                <a:solidFill>
                  <a:schemeClr val="lt2"/>
                </a:solidFill>
              </a:defRPr>
            </a:lvl6pPr>
            <a:lvl7pPr lvl="6" algn="ctr">
              <a:spcBef>
                <a:spcPts val="0"/>
              </a:spcBef>
              <a:spcAft>
                <a:spcPts val="0"/>
              </a:spcAft>
              <a:buClr>
                <a:schemeClr val="lt2"/>
              </a:buClr>
              <a:buSzPts val="4200"/>
              <a:buNone/>
              <a:defRPr>
                <a:solidFill>
                  <a:schemeClr val="lt2"/>
                </a:solidFill>
              </a:defRPr>
            </a:lvl7pPr>
            <a:lvl8pPr lvl="7" algn="ctr">
              <a:spcBef>
                <a:spcPts val="0"/>
              </a:spcBef>
              <a:spcAft>
                <a:spcPts val="0"/>
              </a:spcAft>
              <a:buClr>
                <a:schemeClr val="lt2"/>
              </a:buClr>
              <a:buSzPts val="4200"/>
              <a:buNone/>
              <a:defRPr>
                <a:solidFill>
                  <a:schemeClr val="lt2"/>
                </a:solidFill>
              </a:defRPr>
            </a:lvl8pPr>
            <a:lvl9pPr lvl="8" algn="ctr">
              <a:spcBef>
                <a:spcPts val="0"/>
              </a:spcBef>
              <a:spcAft>
                <a:spcPts val="0"/>
              </a:spcAft>
              <a:buClr>
                <a:schemeClr val="lt2"/>
              </a:buClr>
              <a:buSzPts val="4200"/>
              <a:buNone/>
              <a:defRPr>
                <a:solidFill>
                  <a:schemeClr val="lt2"/>
                </a:solidFill>
              </a:defRPr>
            </a:lvl9pPr>
          </a:lstStyle>
          <a:p/>
        </p:txBody>
      </p:sp>
      <p:sp>
        <p:nvSpPr>
          <p:cNvPr id="45" name="Google Shape;45;p9"/>
          <p:cNvSpPr txBox="1"/>
          <p:nvPr>
            <p:ph idx="1" type="subTitle"/>
          </p:nvPr>
        </p:nvSpPr>
        <p:spPr>
          <a:xfrm>
            <a:off x="265500" y="2769001"/>
            <a:ext cx="4045200" cy="1574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400"/>
              <a:buFont typeface="Economica"/>
              <a:buNone/>
              <a:defRPr sz="2400">
                <a:latin typeface="Economica"/>
                <a:ea typeface="Economica"/>
                <a:cs typeface="Economica"/>
                <a:sym typeface="Economica"/>
              </a:defRPr>
            </a:lvl1pPr>
            <a:lvl2pPr lvl="1" algn="ctr">
              <a:lnSpc>
                <a:spcPct val="100000"/>
              </a:lnSpc>
              <a:spcBef>
                <a:spcPts val="0"/>
              </a:spcBef>
              <a:spcAft>
                <a:spcPts val="0"/>
              </a:spcAft>
              <a:buSzPts val="2400"/>
              <a:buFont typeface="Economica"/>
              <a:buNone/>
              <a:defRPr sz="2400">
                <a:latin typeface="Economica"/>
                <a:ea typeface="Economica"/>
                <a:cs typeface="Economica"/>
                <a:sym typeface="Economica"/>
              </a:defRPr>
            </a:lvl2pPr>
            <a:lvl3pPr lvl="2" algn="ctr">
              <a:lnSpc>
                <a:spcPct val="100000"/>
              </a:lnSpc>
              <a:spcBef>
                <a:spcPts val="0"/>
              </a:spcBef>
              <a:spcAft>
                <a:spcPts val="0"/>
              </a:spcAft>
              <a:buSzPts val="2400"/>
              <a:buFont typeface="Economica"/>
              <a:buNone/>
              <a:defRPr sz="2400">
                <a:latin typeface="Economica"/>
                <a:ea typeface="Economica"/>
                <a:cs typeface="Economica"/>
                <a:sym typeface="Economica"/>
              </a:defRPr>
            </a:lvl3pPr>
            <a:lvl4pPr lvl="3" algn="ctr">
              <a:lnSpc>
                <a:spcPct val="100000"/>
              </a:lnSpc>
              <a:spcBef>
                <a:spcPts val="0"/>
              </a:spcBef>
              <a:spcAft>
                <a:spcPts val="0"/>
              </a:spcAft>
              <a:buSzPts val="2400"/>
              <a:buFont typeface="Economica"/>
              <a:buNone/>
              <a:defRPr sz="2400">
                <a:latin typeface="Economica"/>
                <a:ea typeface="Economica"/>
                <a:cs typeface="Economica"/>
                <a:sym typeface="Economica"/>
              </a:defRPr>
            </a:lvl4pPr>
            <a:lvl5pPr lvl="4" algn="ctr">
              <a:lnSpc>
                <a:spcPct val="100000"/>
              </a:lnSpc>
              <a:spcBef>
                <a:spcPts val="0"/>
              </a:spcBef>
              <a:spcAft>
                <a:spcPts val="0"/>
              </a:spcAft>
              <a:buSzPts val="2400"/>
              <a:buFont typeface="Economica"/>
              <a:buNone/>
              <a:defRPr sz="2400">
                <a:latin typeface="Economica"/>
                <a:ea typeface="Economica"/>
                <a:cs typeface="Economica"/>
                <a:sym typeface="Economica"/>
              </a:defRPr>
            </a:lvl5pPr>
            <a:lvl6pPr lvl="5" algn="ctr">
              <a:lnSpc>
                <a:spcPct val="100000"/>
              </a:lnSpc>
              <a:spcBef>
                <a:spcPts val="0"/>
              </a:spcBef>
              <a:spcAft>
                <a:spcPts val="0"/>
              </a:spcAft>
              <a:buSzPts val="2400"/>
              <a:buFont typeface="Economica"/>
              <a:buNone/>
              <a:defRPr sz="2400">
                <a:latin typeface="Economica"/>
                <a:ea typeface="Economica"/>
                <a:cs typeface="Economica"/>
                <a:sym typeface="Economica"/>
              </a:defRPr>
            </a:lvl6pPr>
            <a:lvl7pPr lvl="6" algn="ctr">
              <a:lnSpc>
                <a:spcPct val="100000"/>
              </a:lnSpc>
              <a:spcBef>
                <a:spcPts val="0"/>
              </a:spcBef>
              <a:spcAft>
                <a:spcPts val="0"/>
              </a:spcAft>
              <a:buSzPts val="2400"/>
              <a:buFont typeface="Economica"/>
              <a:buNone/>
              <a:defRPr sz="2400">
                <a:latin typeface="Economica"/>
                <a:ea typeface="Economica"/>
                <a:cs typeface="Economica"/>
                <a:sym typeface="Economica"/>
              </a:defRPr>
            </a:lvl7pPr>
            <a:lvl8pPr lvl="7" algn="ctr">
              <a:lnSpc>
                <a:spcPct val="100000"/>
              </a:lnSpc>
              <a:spcBef>
                <a:spcPts val="0"/>
              </a:spcBef>
              <a:spcAft>
                <a:spcPts val="0"/>
              </a:spcAft>
              <a:buSzPts val="2400"/>
              <a:buFont typeface="Economica"/>
              <a:buNone/>
              <a:defRPr sz="2400">
                <a:latin typeface="Economica"/>
                <a:ea typeface="Economica"/>
                <a:cs typeface="Economica"/>
                <a:sym typeface="Economica"/>
              </a:defRPr>
            </a:lvl8pPr>
            <a:lvl9pPr lvl="8" algn="ctr">
              <a:lnSpc>
                <a:spcPct val="100000"/>
              </a:lnSpc>
              <a:spcBef>
                <a:spcPts val="0"/>
              </a:spcBef>
              <a:spcAft>
                <a:spcPts val="0"/>
              </a:spcAft>
              <a:buSzPts val="2400"/>
              <a:buFont typeface="Economica"/>
              <a:buNone/>
              <a:defRPr sz="2400">
                <a:latin typeface="Economica"/>
                <a:ea typeface="Economica"/>
                <a:cs typeface="Economica"/>
                <a:sym typeface="Economica"/>
              </a:defRPr>
            </a:lvl9pPr>
          </a:lstStyle>
          <a:p/>
        </p:txBody>
      </p:sp>
      <p:sp>
        <p:nvSpPr>
          <p:cNvPr id="46" name="Google Shape;46;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7" name="Google Shape;47;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8" name="Shape 48"/>
        <p:cNvGrpSpPr/>
        <p:nvPr/>
      </p:nvGrpSpPr>
      <p:grpSpPr>
        <a:xfrm>
          <a:off x="0" y="0"/>
          <a:ext cx="0" cy="0"/>
          <a:chOff x="0" y="0"/>
          <a:chExt cx="0" cy="0"/>
        </a:xfrm>
      </p:grpSpPr>
      <p:sp>
        <p:nvSpPr>
          <p:cNvPr id="49" name="Google Shape;49;p10"/>
          <p:cNvSpPr txBox="1"/>
          <p:nvPr>
            <p:ph idx="1" type="body"/>
          </p:nvPr>
        </p:nvSpPr>
        <p:spPr>
          <a:xfrm>
            <a:off x="319500" y="421892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400"/>
              <a:buFont typeface="Economica"/>
              <a:buNone/>
              <a:defRPr sz="2400">
                <a:latin typeface="Economica"/>
                <a:ea typeface="Economica"/>
                <a:cs typeface="Economica"/>
                <a:sym typeface="Economica"/>
              </a:defRPr>
            </a:lvl1pPr>
          </a:lstStyle>
          <a:p/>
        </p:txBody>
      </p:sp>
      <p:sp>
        <p:nvSpPr>
          <p:cNvPr id="50" name="Google Shape;50;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1" name="Shape 51"/>
        <p:cNvGrpSpPr/>
        <p:nvPr/>
      </p:nvGrpSpPr>
      <p:grpSpPr>
        <a:xfrm>
          <a:off x="0" y="0"/>
          <a:ext cx="0" cy="0"/>
          <a:chOff x="0" y="0"/>
          <a:chExt cx="0" cy="0"/>
        </a:xfrm>
      </p:grpSpPr>
      <p:sp>
        <p:nvSpPr>
          <p:cNvPr id="52" name="Google Shape;52;p11"/>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11"/>
          <p:cNvSpPr txBox="1"/>
          <p:nvPr>
            <p:ph hasCustomPrompt="1" type="title"/>
          </p:nvPr>
        </p:nvSpPr>
        <p:spPr>
          <a:xfrm>
            <a:off x="311700" y="957125"/>
            <a:ext cx="8520600" cy="21288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2"/>
              </a:buClr>
              <a:buSzPts val="16000"/>
              <a:buNone/>
              <a:defRPr sz="16000">
                <a:solidFill>
                  <a:schemeClr val="lt2"/>
                </a:solidFill>
              </a:defRPr>
            </a:lvl1pPr>
            <a:lvl2pPr lvl="1" algn="ctr">
              <a:spcBef>
                <a:spcPts val="0"/>
              </a:spcBef>
              <a:spcAft>
                <a:spcPts val="0"/>
              </a:spcAft>
              <a:buClr>
                <a:schemeClr val="lt2"/>
              </a:buClr>
              <a:buSzPts val="16000"/>
              <a:buNone/>
              <a:defRPr sz="16000">
                <a:solidFill>
                  <a:schemeClr val="lt2"/>
                </a:solidFill>
              </a:defRPr>
            </a:lvl2pPr>
            <a:lvl3pPr lvl="2" algn="ctr">
              <a:spcBef>
                <a:spcPts val="0"/>
              </a:spcBef>
              <a:spcAft>
                <a:spcPts val="0"/>
              </a:spcAft>
              <a:buClr>
                <a:schemeClr val="lt2"/>
              </a:buClr>
              <a:buSzPts val="16000"/>
              <a:buNone/>
              <a:defRPr sz="16000">
                <a:solidFill>
                  <a:schemeClr val="lt2"/>
                </a:solidFill>
              </a:defRPr>
            </a:lvl3pPr>
            <a:lvl4pPr lvl="3" algn="ctr">
              <a:spcBef>
                <a:spcPts val="0"/>
              </a:spcBef>
              <a:spcAft>
                <a:spcPts val="0"/>
              </a:spcAft>
              <a:buClr>
                <a:schemeClr val="lt2"/>
              </a:buClr>
              <a:buSzPts val="16000"/>
              <a:buNone/>
              <a:defRPr sz="16000">
                <a:solidFill>
                  <a:schemeClr val="lt2"/>
                </a:solidFill>
              </a:defRPr>
            </a:lvl4pPr>
            <a:lvl5pPr lvl="4" algn="ctr">
              <a:spcBef>
                <a:spcPts val="0"/>
              </a:spcBef>
              <a:spcAft>
                <a:spcPts val="0"/>
              </a:spcAft>
              <a:buClr>
                <a:schemeClr val="lt2"/>
              </a:buClr>
              <a:buSzPts val="16000"/>
              <a:buNone/>
              <a:defRPr sz="16000">
                <a:solidFill>
                  <a:schemeClr val="lt2"/>
                </a:solidFill>
              </a:defRPr>
            </a:lvl5pPr>
            <a:lvl6pPr lvl="5" algn="ctr">
              <a:spcBef>
                <a:spcPts val="0"/>
              </a:spcBef>
              <a:spcAft>
                <a:spcPts val="0"/>
              </a:spcAft>
              <a:buClr>
                <a:schemeClr val="lt2"/>
              </a:buClr>
              <a:buSzPts val="16000"/>
              <a:buNone/>
              <a:defRPr sz="16000">
                <a:solidFill>
                  <a:schemeClr val="lt2"/>
                </a:solidFill>
              </a:defRPr>
            </a:lvl6pPr>
            <a:lvl7pPr lvl="6" algn="ctr">
              <a:spcBef>
                <a:spcPts val="0"/>
              </a:spcBef>
              <a:spcAft>
                <a:spcPts val="0"/>
              </a:spcAft>
              <a:buClr>
                <a:schemeClr val="lt2"/>
              </a:buClr>
              <a:buSzPts val="16000"/>
              <a:buNone/>
              <a:defRPr sz="16000">
                <a:solidFill>
                  <a:schemeClr val="lt2"/>
                </a:solidFill>
              </a:defRPr>
            </a:lvl7pPr>
            <a:lvl8pPr lvl="7" algn="ctr">
              <a:spcBef>
                <a:spcPts val="0"/>
              </a:spcBef>
              <a:spcAft>
                <a:spcPts val="0"/>
              </a:spcAft>
              <a:buClr>
                <a:schemeClr val="lt2"/>
              </a:buClr>
              <a:buSzPts val="16000"/>
              <a:buNone/>
              <a:defRPr sz="16000">
                <a:solidFill>
                  <a:schemeClr val="lt2"/>
                </a:solidFill>
              </a:defRPr>
            </a:lvl8pPr>
            <a:lvl9pPr lvl="8" algn="ctr">
              <a:spcBef>
                <a:spcPts val="0"/>
              </a:spcBef>
              <a:spcAft>
                <a:spcPts val="0"/>
              </a:spcAft>
              <a:buClr>
                <a:schemeClr val="lt2"/>
              </a:buClr>
              <a:buSzPts val="16000"/>
              <a:buNone/>
              <a:defRPr sz="16000">
                <a:solidFill>
                  <a:schemeClr val="lt2"/>
                </a:solidFill>
              </a:defRPr>
            </a:lvl9pPr>
          </a:lstStyle>
          <a:p>
            <a:r>
              <a:t>xx%</a:t>
            </a:r>
          </a:p>
        </p:txBody>
      </p:sp>
      <p:sp>
        <p:nvSpPr>
          <p:cNvPr id="54" name="Google Shape;54;p11"/>
          <p:cNvSpPr txBox="1"/>
          <p:nvPr>
            <p:ph idx="1" type="body"/>
          </p:nvPr>
        </p:nvSpPr>
        <p:spPr>
          <a:xfrm>
            <a:off x="311700" y="3162000"/>
            <a:ext cx="85206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5" name="Google Shape;55;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lux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15925"/>
            <a:ext cx="8520600" cy="8313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1pPr>
            <a:lvl2pPr lvl="1">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2pPr>
            <a:lvl3pPr lvl="2">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3pPr>
            <a:lvl4pPr lvl="3">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4pPr>
            <a:lvl5pPr lvl="4">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5pPr>
            <a:lvl6pPr lvl="5">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6pPr>
            <a:lvl7pPr lvl="6">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7pPr>
            <a:lvl8pPr lvl="7">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8pPr>
            <a:lvl9pPr lvl="8">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9pPr>
          </a:lstStyle>
          <a:p/>
        </p:txBody>
      </p:sp>
      <p:sp>
        <p:nvSpPr>
          <p:cNvPr id="7" name="Google Shape;7;p1"/>
          <p:cNvSpPr txBox="1"/>
          <p:nvPr>
            <p:ph idx="1" type="body"/>
          </p:nvPr>
        </p:nvSpPr>
        <p:spPr>
          <a:xfrm>
            <a:off x="311700" y="1225225"/>
            <a:ext cx="8520600" cy="33540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1"/>
              </a:buClr>
              <a:buSzPts val="1800"/>
              <a:buFont typeface="Open Sans"/>
              <a:buChar char="●"/>
              <a:defRPr sz="1800">
                <a:solidFill>
                  <a:schemeClr val="dk1"/>
                </a:solidFill>
                <a:latin typeface="Open Sans"/>
                <a:ea typeface="Open Sans"/>
                <a:cs typeface="Open Sans"/>
                <a:sym typeface="Open Sans"/>
              </a:defRPr>
            </a:lvl1pPr>
            <a:lvl2pPr indent="-317500" lvl="1" marL="9144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indent="-317500" lvl="2" marL="13716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indent="-317500" lvl="3" marL="18288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indent="-317500" lvl="4" marL="22860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indent="-317500" lvl="5" marL="27432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indent="-317500" lvl="6" marL="32004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indent="-317500" lvl="7" marL="36576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indent="-317500" lvl="8" marL="4114800">
              <a:lnSpc>
                <a:spcPct val="115000"/>
              </a:lnSpc>
              <a:spcBef>
                <a:spcPts val="1600"/>
              </a:spcBef>
              <a:spcAft>
                <a:spcPts val="1600"/>
              </a:spcAft>
              <a:buClr>
                <a:schemeClr val="dk1"/>
              </a:buClr>
              <a:buSzPts val="1400"/>
              <a:buFont typeface="Open Sans"/>
              <a:buChar char="■"/>
              <a:defRPr>
                <a:solidFill>
                  <a:schemeClr val="dk1"/>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1"/>
                </a:solidFill>
                <a:latin typeface="Economica"/>
                <a:ea typeface="Economica"/>
                <a:cs typeface="Economica"/>
                <a:sym typeface="Economica"/>
              </a:defRPr>
            </a:lvl1pPr>
            <a:lvl2pPr lvl="1" algn="r">
              <a:buNone/>
              <a:defRPr sz="1000">
                <a:solidFill>
                  <a:schemeClr val="dk1"/>
                </a:solidFill>
                <a:latin typeface="Economica"/>
                <a:ea typeface="Economica"/>
                <a:cs typeface="Economica"/>
                <a:sym typeface="Economica"/>
              </a:defRPr>
            </a:lvl2pPr>
            <a:lvl3pPr lvl="2" algn="r">
              <a:buNone/>
              <a:defRPr sz="1000">
                <a:solidFill>
                  <a:schemeClr val="dk1"/>
                </a:solidFill>
                <a:latin typeface="Economica"/>
                <a:ea typeface="Economica"/>
                <a:cs typeface="Economica"/>
                <a:sym typeface="Economica"/>
              </a:defRPr>
            </a:lvl3pPr>
            <a:lvl4pPr lvl="3" algn="r">
              <a:buNone/>
              <a:defRPr sz="1000">
                <a:solidFill>
                  <a:schemeClr val="dk1"/>
                </a:solidFill>
                <a:latin typeface="Economica"/>
                <a:ea typeface="Economica"/>
                <a:cs typeface="Economica"/>
                <a:sym typeface="Economica"/>
              </a:defRPr>
            </a:lvl4pPr>
            <a:lvl5pPr lvl="4" algn="r">
              <a:buNone/>
              <a:defRPr sz="1000">
                <a:solidFill>
                  <a:schemeClr val="dk1"/>
                </a:solidFill>
                <a:latin typeface="Economica"/>
                <a:ea typeface="Economica"/>
                <a:cs typeface="Economica"/>
                <a:sym typeface="Economica"/>
              </a:defRPr>
            </a:lvl5pPr>
            <a:lvl6pPr lvl="5" algn="r">
              <a:buNone/>
              <a:defRPr sz="1000">
                <a:solidFill>
                  <a:schemeClr val="dk1"/>
                </a:solidFill>
                <a:latin typeface="Economica"/>
                <a:ea typeface="Economica"/>
                <a:cs typeface="Economica"/>
                <a:sym typeface="Economica"/>
              </a:defRPr>
            </a:lvl6pPr>
            <a:lvl7pPr lvl="6" algn="r">
              <a:buNone/>
              <a:defRPr sz="1000">
                <a:solidFill>
                  <a:schemeClr val="dk1"/>
                </a:solidFill>
                <a:latin typeface="Economica"/>
                <a:ea typeface="Economica"/>
                <a:cs typeface="Economica"/>
                <a:sym typeface="Economica"/>
              </a:defRPr>
            </a:lvl7pPr>
            <a:lvl8pPr lvl="7" algn="r">
              <a:buNone/>
              <a:defRPr sz="1000">
                <a:solidFill>
                  <a:schemeClr val="dk1"/>
                </a:solidFill>
                <a:latin typeface="Economica"/>
                <a:ea typeface="Economica"/>
                <a:cs typeface="Economica"/>
                <a:sym typeface="Economica"/>
              </a:defRPr>
            </a:lvl8pPr>
            <a:lvl9pPr lvl="8" algn="r">
              <a:buNone/>
              <a:defRPr sz="1000">
                <a:solidFill>
                  <a:schemeClr val="dk1"/>
                </a:solidFill>
                <a:latin typeface="Economica"/>
                <a:ea typeface="Economica"/>
                <a:cs typeface="Economica"/>
                <a:sym typeface="Economic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mailto:lcprograms@hcc.edu"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3"/>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a:solidFill>
                  <a:srgbClr val="1C4587"/>
                </a:solidFill>
              </a:rPr>
              <a:t>Spring </a:t>
            </a:r>
            <a:r>
              <a:rPr b="1" lang="en">
                <a:solidFill>
                  <a:srgbClr val="1C4587"/>
                </a:solidFill>
              </a:rPr>
              <a:t>2027 Learning Communities</a:t>
            </a:r>
            <a:endParaRPr b="1">
              <a:solidFill>
                <a:srgbClr val="1C4587"/>
              </a:solidFill>
            </a:endParaRPr>
          </a:p>
        </p:txBody>
      </p:sp>
      <p:sp>
        <p:nvSpPr>
          <p:cNvPr id="63" name="Google Shape;63;p13"/>
          <p:cNvSpPr txBox="1"/>
          <p:nvPr>
            <p:ph idx="1" type="body"/>
          </p:nvPr>
        </p:nvSpPr>
        <p:spPr>
          <a:xfrm>
            <a:off x="311700" y="1225225"/>
            <a:ext cx="3999900" cy="3354000"/>
          </a:xfrm>
          <a:prstGeom prst="rect">
            <a:avLst/>
          </a:prstGeom>
        </p:spPr>
        <p:txBody>
          <a:bodyPr anchorCtr="0" anchor="t" bIns="91425" lIns="91425" spcFirstLastPara="1" rIns="91425" wrap="square" tIns="91425">
            <a:noAutofit/>
          </a:bodyPr>
          <a:lstStyle/>
          <a:p>
            <a:pPr indent="0" lvl="0" marL="0" rtl="0" algn="l">
              <a:lnSpc>
                <a:spcPct val="107916"/>
              </a:lnSpc>
              <a:spcBef>
                <a:spcPts val="0"/>
              </a:spcBef>
              <a:spcAft>
                <a:spcPts val="0"/>
              </a:spcAft>
              <a:buClr>
                <a:schemeClr val="dk1"/>
              </a:buClr>
              <a:buSzPts val="1100"/>
              <a:buFont typeface="Arial"/>
              <a:buNone/>
            </a:pPr>
            <a:r>
              <a:rPr b="1" lang="en" sz="1800">
                <a:solidFill>
                  <a:srgbClr val="1C4587"/>
                </a:solidFill>
                <a:latin typeface="Calibri"/>
                <a:ea typeface="Calibri"/>
                <a:cs typeface="Calibri"/>
                <a:sym typeface="Calibri"/>
              </a:rPr>
              <a:t>What is a Learning Community? </a:t>
            </a:r>
            <a:endParaRPr b="1" sz="1800">
              <a:solidFill>
                <a:srgbClr val="1C4587"/>
              </a:solidFill>
              <a:latin typeface="Calibri"/>
              <a:ea typeface="Calibri"/>
              <a:cs typeface="Calibri"/>
              <a:sym typeface="Calibri"/>
            </a:endParaRPr>
          </a:p>
          <a:p>
            <a:pPr indent="0" lvl="0" marL="0" rtl="0" algn="l">
              <a:lnSpc>
                <a:spcPct val="107916"/>
              </a:lnSpc>
              <a:spcBef>
                <a:spcPts val="800"/>
              </a:spcBef>
              <a:spcAft>
                <a:spcPts val="800"/>
              </a:spcAft>
              <a:buClr>
                <a:schemeClr val="dk1"/>
              </a:buClr>
              <a:buSzPts val="1100"/>
              <a:buFont typeface="Arial"/>
              <a:buNone/>
            </a:pPr>
            <a:r>
              <a:rPr lang="en">
                <a:latin typeface="Calibri"/>
                <a:ea typeface="Calibri"/>
                <a:cs typeface="Calibri"/>
                <a:sym typeface="Calibri"/>
              </a:rPr>
              <a:t>A learning community (LC) is usually a combination of two courses organized around a common theme. The connection between the subject matter in each course is emphasized so that information and skills learned in one of the courses can be applied to the other courses in the learning community. The same students enroll in all the courses in a learning community and the instructors team teach. Students learn collaboratively and assignments are integrated. At the end of the semester, each student gets a grade and credit for each of the courses that are part of the learning community. </a:t>
            </a:r>
            <a:endParaRPr>
              <a:latin typeface="Calibri"/>
              <a:ea typeface="Calibri"/>
              <a:cs typeface="Calibri"/>
              <a:sym typeface="Calibri"/>
            </a:endParaRPr>
          </a:p>
        </p:txBody>
      </p:sp>
      <p:sp>
        <p:nvSpPr>
          <p:cNvPr id="64" name="Google Shape;64;p13"/>
          <p:cNvSpPr txBox="1"/>
          <p:nvPr>
            <p:ph idx="2" type="body"/>
          </p:nvPr>
        </p:nvSpPr>
        <p:spPr>
          <a:xfrm>
            <a:off x="4832400" y="1225225"/>
            <a:ext cx="3999900" cy="33540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b="1" lang="en" sz="1800">
                <a:solidFill>
                  <a:srgbClr val="1C4587"/>
                </a:solidFill>
                <a:latin typeface="Calibri"/>
                <a:ea typeface="Calibri"/>
                <a:cs typeface="Calibri"/>
                <a:sym typeface="Calibri"/>
              </a:rPr>
              <a:t>Why should I join a Learning Community? </a:t>
            </a:r>
            <a:endParaRPr b="1" sz="1800">
              <a:solidFill>
                <a:srgbClr val="1C4587"/>
              </a:solidFill>
              <a:latin typeface="Calibri"/>
              <a:ea typeface="Calibri"/>
              <a:cs typeface="Calibri"/>
              <a:sym typeface="Calibri"/>
            </a:endParaRPr>
          </a:p>
          <a:p>
            <a:pPr indent="-317500" lvl="0" marL="457200" rtl="0" algn="l">
              <a:lnSpc>
                <a:spcPct val="100000"/>
              </a:lnSpc>
              <a:spcBef>
                <a:spcPts val="800"/>
              </a:spcBef>
              <a:spcAft>
                <a:spcPts val="0"/>
              </a:spcAft>
              <a:buSzPts val="1400"/>
              <a:buFont typeface="Calibri"/>
              <a:buChar char="●"/>
            </a:pPr>
            <a:r>
              <a:rPr lang="en">
                <a:latin typeface="Calibri"/>
                <a:ea typeface="Calibri"/>
                <a:cs typeface="Calibri"/>
                <a:sym typeface="Calibri"/>
              </a:rPr>
              <a:t>LCs build confidence and skills you will need wherever you go.</a:t>
            </a:r>
            <a:endParaRPr>
              <a:latin typeface="Calibri"/>
              <a:ea typeface="Calibri"/>
              <a:cs typeface="Calibri"/>
              <a:sym typeface="Calibri"/>
            </a:endParaRPr>
          </a:p>
          <a:p>
            <a:pPr indent="-317500" lvl="0" marL="457200" rtl="0" algn="l">
              <a:lnSpc>
                <a:spcPct val="100000"/>
              </a:lnSpc>
              <a:spcBef>
                <a:spcPts val="0"/>
              </a:spcBef>
              <a:spcAft>
                <a:spcPts val="0"/>
              </a:spcAft>
              <a:buSzPts val="1400"/>
              <a:buFont typeface="Calibri"/>
              <a:buChar char="●"/>
            </a:pPr>
            <a:r>
              <a:rPr lang="en">
                <a:latin typeface="Calibri"/>
                <a:ea typeface="Calibri"/>
                <a:cs typeface="Calibri"/>
                <a:sym typeface="Calibri"/>
              </a:rPr>
              <a:t>LCs help you meet cool, new friends!</a:t>
            </a:r>
            <a:endParaRPr>
              <a:latin typeface="Calibri"/>
              <a:ea typeface="Calibri"/>
              <a:cs typeface="Calibri"/>
              <a:sym typeface="Calibri"/>
            </a:endParaRPr>
          </a:p>
          <a:p>
            <a:pPr indent="-317500" lvl="0" marL="457200" rtl="0" algn="l">
              <a:lnSpc>
                <a:spcPct val="100000"/>
              </a:lnSpc>
              <a:spcBef>
                <a:spcPts val="0"/>
              </a:spcBef>
              <a:spcAft>
                <a:spcPts val="0"/>
              </a:spcAft>
              <a:buSzPts val="1400"/>
              <a:buFont typeface="Calibri"/>
              <a:buChar char="●"/>
            </a:pPr>
            <a:r>
              <a:rPr lang="en">
                <a:latin typeface="Calibri"/>
                <a:ea typeface="Calibri"/>
                <a:cs typeface="Calibri"/>
                <a:sym typeface="Calibri"/>
              </a:rPr>
              <a:t>LCs give you one-on-one help from TWO professors!</a:t>
            </a:r>
            <a:endParaRPr>
              <a:latin typeface="Calibri"/>
              <a:ea typeface="Calibri"/>
              <a:cs typeface="Calibri"/>
              <a:sym typeface="Calibri"/>
            </a:endParaRPr>
          </a:p>
          <a:p>
            <a:pPr indent="-317500" lvl="0" marL="457200" rtl="0" algn="l">
              <a:lnSpc>
                <a:spcPct val="100000"/>
              </a:lnSpc>
              <a:spcBef>
                <a:spcPts val="0"/>
              </a:spcBef>
              <a:spcAft>
                <a:spcPts val="0"/>
              </a:spcAft>
              <a:buSzPts val="1400"/>
              <a:buFont typeface="Calibri"/>
              <a:buChar char="●"/>
            </a:pPr>
            <a:r>
              <a:rPr lang="en">
                <a:latin typeface="Calibri"/>
                <a:ea typeface="Calibri"/>
                <a:cs typeface="Calibri"/>
                <a:sym typeface="Calibri"/>
              </a:rPr>
              <a:t>LCs make required courses FUN!</a:t>
            </a:r>
            <a:endParaRPr>
              <a:latin typeface="Calibri"/>
              <a:ea typeface="Calibri"/>
              <a:cs typeface="Calibri"/>
              <a:sym typeface="Calibri"/>
            </a:endParaRPr>
          </a:p>
          <a:p>
            <a:pPr indent="-317500" lvl="0" marL="457200" rtl="0" algn="l">
              <a:lnSpc>
                <a:spcPct val="100000"/>
              </a:lnSpc>
              <a:spcBef>
                <a:spcPts val="0"/>
              </a:spcBef>
              <a:spcAft>
                <a:spcPts val="0"/>
              </a:spcAft>
              <a:buSzPts val="1400"/>
              <a:buFont typeface="Calibri"/>
              <a:buChar char="●"/>
            </a:pPr>
            <a:r>
              <a:rPr b="1" lang="en">
                <a:latin typeface="Calibri"/>
                <a:ea typeface="Calibri"/>
                <a:cs typeface="Calibri"/>
                <a:sym typeface="Calibri"/>
              </a:rPr>
              <a:t>LCs prepare you for any career &amp; transfer!</a:t>
            </a:r>
            <a:endParaRPr>
              <a:latin typeface="Calibri"/>
              <a:ea typeface="Calibri"/>
              <a:cs typeface="Calibri"/>
              <a:sym typeface="Calibri"/>
            </a:endParaRPr>
          </a:p>
          <a:p>
            <a:pPr indent="-317500" lvl="0" marL="457200" rtl="0" algn="l">
              <a:lnSpc>
                <a:spcPct val="100000"/>
              </a:lnSpc>
              <a:spcBef>
                <a:spcPts val="0"/>
              </a:spcBef>
              <a:spcAft>
                <a:spcPts val="0"/>
              </a:spcAft>
              <a:buSzPts val="1400"/>
              <a:buFont typeface="Calibri"/>
              <a:buChar char="●"/>
            </a:pPr>
            <a:r>
              <a:rPr lang="en">
                <a:latin typeface="Calibri"/>
                <a:ea typeface="Calibri"/>
                <a:cs typeface="Calibri"/>
                <a:sym typeface="Calibri"/>
              </a:rPr>
              <a:t>LCs get you six credits (usually).</a:t>
            </a:r>
            <a:endParaRPr>
              <a:latin typeface="Calibri"/>
              <a:ea typeface="Calibri"/>
              <a:cs typeface="Calibri"/>
              <a:sym typeface="Calibri"/>
            </a:endParaRPr>
          </a:p>
          <a:p>
            <a:pPr indent="-317500" lvl="0" marL="457200" rtl="0" algn="l">
              <a:lnSpc>
                <a:spcPct val="100000"/>
              </a:lnSpc>
              <a:spcBef>
                <a:spcPts val="0"/>
              </a:spcBef>
              <a:spcAft>
                <a:spcPts val="0"/>
              </a:spcAft>
              <a:buSzPts val="1400"/>
              <a:buFont typeface="Calibri"/>
              <a:buChar char="●"/>
            </a:pPr>
            <a:r>
              <a:rPr b="1" lang="en">
                <a:highlight>
                  <a:srgbClr val="FFFF00"/>
                </a:highlight>
                <a:latin typeface="Calibri"/>
                <a:ea typeface="Calibri"/>
                <a:cs typeface="Calibri"/>
                <a:sym typeface="Calibri"/>
              </a:rPr>
              <a:t>ALL MAJORS are welcomed! (FIT IN YOUR GEN EDs. &amp; Electives)</a:t>
            </a:r>
            <a:endParaRPr b="1">
              <a:highlight>
                <a:srgbClr val="FFFF00"/>
              </a:highlight>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4"/>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 little bit about the “lingo”...</a:t>
            </a:r>
            <a:endParaRPr/>
          </a:p>
        </p:txBody>
      </p:sp>
      <p:sp>
        <p:nvSpPr>
          <p:cNvPr id="70" name="Google Shape;70;p14"/>
          <p:cNvSpPr txBox="1"/>
          <p:nvPr>
            <p:ph idx="1" type="body"/>
          </p:nvPr>
        </p:nvSpPr>
        <p:spPr>
          <a:xfrm>
            <a:off x="1049625" y="1258275"/>
            <a:ext cx="7782600" cy="3354000"/>
          </a:xfrm>
          <a:prstGeom prst="rect">
            <a:avLst/>
          </a:prstGeom>
        </p:spPr>
        <p:txBody>
          <a:bodyPr anchorCtr="0" anchor="t" bIns="91425" lIns="91425" spcFirstLastPara="1" rIns="91425" wrap="square" tIns="91425">
            <a:noAutofit/>
          </a:bodyPr>
          <a:lstStyle/>
          <a:p>
            <a:pPr indent="-381000" lvl="0" marL="457200" rtl="0" algn="l">
              <a:lnSpc>
                <a:spcPct val="100000"/>
              </a:lnSpc>
              <a:spcBef>
                <a:spcPts val="0"/>
              </a:spcBef>
              <a:spcAft>
                <a:spcPts val="0"/>
              </a:spcAft>
              <a:buClr>
                <a:srgbClr val="1155CC"/>
              </a:buClr>
              <a:buSzPts val="2400"/>
              <a:buFont typeface="Calibri"/>
              <a:buChar char="●"/>
            </a:pPr>
            <a:r>
              <a:rPr b="1" lang="en" sz="2400">
                <a:solidFill>
                  <a:srgbClr val="1155CC"/>
                </a:solidFill>
                <a:latin typeface="Calibri"/>
                <a:ea typeface="Calibri"/>
                <a:cs typeface="Calibri"/>
                <a:sym typeface="Calibri"/>
              </a:rPr>
              <a:t>OL = Fully Online 	</a:t>
            </a:r>
            <a:endParaRPr b="1" sz="2400">
              <a:solidFill>
                <a:srgbClr val="1155CC"/>
              </a:solidFill>
              <a:latin typeface="Calibri"/>
              <a:ea typeface="Calibri"/>
              <a:cs typeface="Calibri"/>
              <a:sym typeface="Calibri"/>
            </a:endParaRPr>
          </a:p>
          <a:p>
            <a:pPr indent="0" lvl="0" marL="457200" rtl="0" algn="l">
              <a:lnSpc>
                <a:spcPct val="100000"/>
              </a:lnSpc>
              <a:spcBef>
                <a:spcPts val="0"/>
              </a:spcBef>
              <a:spcAft>
                <a:spcPts val="0"/>
              </a:spcAft>
              <a:buNone/>
            </a:pPr>
            <a:r>
              <a:rPr b="1" lang="en" sz="2400">
                <a:solidFill>
                  <a:srgbClr val="1155CC"/>
                </a:solidFill>
                <a:latin typeface="Calibri"/>
                <a:ea typeface="Calibri"/>
                <a:cs typeface="Calibri"/>
                <a:sym typeface="Calibri"/>
              </a:rPr>
              <a:t>			</a:t>
            </a:r>
            <a:endParaRPr b="1" sz="2400">
              <a:solidFill>
                <a:srgbClr val="1155CC"/>
              </a:solidFill>
              <a:latin typeface="Calibri"/>
              <a:ea typeface="Calibri"/>
              <a:cs typeface="Calibri"/>
              <a:sym typeface="Calibri"/>
            </a:endParaRPr>
          </a:p>
          <a:p>
            <a:pPr indent="-381000" lvl="0" marL="457200" rtl="0" algn="l">
              <a:lnSpc>
                <a:spcPct val="100000"/>
              </a:lnSpc>
              <a:spcBef>
                <a:spcPts val="0"/>
              </a:spcBef>
              <a:spcAft>
                <a:spcPts val="0"/>
              </a:spcAft>
              <a:buClr>
                <a:srgbClr val="1155CC"/>
              </a:buClr>
              <a:buSzPts val="2400"/>
              <a:buFont typeface="Calibri"/>
              <a:buChar char="●"/>
            </a:pPr>
            <a:r>
              <a:rPr b="1" lang="en" sz="2400">
                <a:solidFill>
                  <a:srgbClr val="1155CC"/>
                </a:solidFill>
                <a:latin typeface="Calibri"/>
                <a:ea typeface="Calibri"/>
                <a:cs typeface="Calibri"/>
                <a:sym typeface="Calibri"/>
              </a:rPr>
              <a:t>OC = On Campus	</a:t>
            </a:r>
            <a:endParaRPr b="1" sz="2400">
              <a:solidFill>
                <a:srgbClr val="1155CC"/>
              </a:solidFill>
              <a:latin typeface="Calibri"/>
              <a:ea typeface="Calibri"/>
              <a:cs typeface="Calibri"/>
              <a:sym typeface="Calibri"/>
            </a:endParaRPr>
          </a:p>
          <a:p>
            <a:pPr indent="0" lvl="0" marL="457200" rtl="0" algn="l">
              <a:lnSpc>
                <a:spcPct val="100000"/>
              </a:lnSpc>
              <a:spcBef>
                <a:spcPts val="0"/>
              </a:spcBef>
              <a:spcAft>
                <a:spcPts val="0"/>
              </a:spcAft>
              <a:buNone/>
            </a:pPr>
            <a:r>
              <a:t/>
            </a:r>
            <a:endParaRPr b="1" sz="2400">
              <a:solidFill>
                <a:srgbClr val="1155CC"/>
              </a:solidFill>
              <a:latin typeface="Calibri"/>
              <a:ea typeface="Calibri"/>
              <a:cs typeface="Calibri"/>
              <a:sym typeface="Calibri"/>
            </a:endParaRPr>
          </a:p>
          <a:p>
            <a:pPr indent="-381000" lvl="0" marL="457200" rtl="0" algn="l">
              <a:lnSpc>
                <a:spcPct val="100000"/>
              </a:lnSpc>
              <a:spcBef>
                <a:spcPts val="0"/>
              </a:spcBef>
              <a:spcAft>
                <a:spcPts val="0"/>
              </a:spcAft>
              <a:buClr>
                <a:srgbClr val="1155CC"/>
              </a:buClr>
              <a:buSzPts val="2400"/>
              <a:buFont typeface="Calibri"/>
              <a:buChar char="●"/>
            </a:pPr>
            <a:r>
              <a:rPr b="1" lang="en" sz="2400">
                <a:solidFill>
                  <a:srgbClr val="1155CC"/>
                </a:solidFill>
                <a:latin typeface="Calibri"/>
                <a:ea typeface="Calibri"/>
                <a:cs typeface="Calibri"/>
                <a:sym typeface="Calibri"/>
              </a:rPr>
              <a:t>HB = Hybrid (some parts of course OL, some parts OC)</a:t>
            </a:r>
            <a:r>
              <a:rPr b="1" lang="en">
                <a:solidFill>
                  <a:srgbClr val="0000FF"/>
                </a:solidFill>
                <a:latin typeface="Calibri"/>
                <a:ea typeface="Calibri"/>
                <a:cs typeface="Calibri"/>
                <a:sym typeface="Calibri"/>
              </a:rPr>
              <a:t>	</a:t>
            </a:r>
            <a:r>
              <a:rPr b="1" lang="en" sz="2400">
                <a:solidFill>
                  <a:srgbClr val="0000FF"/>
                </a:solidFill>
                <a:latin typeface="Calibri"/>
                <a:ea typeface="Calibri"/>
                <a:cs typeface="Calibri"/>
                <a:sym typeface="Calibri"/>
              </a:rPr>
              <a:t>				</a:t>
            </a:r>
            <a:endParaRPr b="1" sz="2400">
              <a:solidFill>
                <a:srgbClr val="0000FF"/>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a:solidFill>
                  <a:srgbClr val="0000FF"/>
                </a:solidFill>
                <a:latin typeface="Calibri"/>
                <a:ea typeface="Calibri"/>
                <a:cs typeface="Calibri"/>
                <a:sym typeface="Calibri"/>
              </a:rPr>
              <a:t>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5"/>
          <p:cNvSpPr txBox="1"/>
          <p:nvPr>
            <p:ph type="title"/>
          </p:nvPr>
        </p:nvSpPr>
        <p:spPr>
          <a:xfrm>
            <a:off x="152775" y="115075"/>
            <a:ext cx="6869700" cy="1659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b="1" sz="2500"/>
          </a:p>
          <a:p>
            <a:pPr indent="0" lvl="0" marL="0" rtl="0" algn="l">
              <a:spcBef>
                <a:spcPts val="0"/>
              </a:spcBef>
              <a:spcAft>
                <a:spcPts val="0"/>
              </a:spcAft>
              <a:buNone/>
            </a:pPr>
            <a:r>
              <a:rPr b="1" lang="en" sz="2800"/>
              <a:t>LC 101: What’s Love Got to Do with It? </a:t>
            </a:r>
            <a:endParaRPr b="1" sz="2800"/>
          </a:p>
          <a:p>
            <a:pPr indent="0" lvl="0" marL="0" rtl="0" algn="l">
              <a:spcBef>
                <a:spcPts val="0"/>
              </a:spcBef>
              <a:spcAft>
                <a:spcPts val="0"/>
              </a:spcAft>
              <a:buNone/>
            </a:pPr>
            <a:r>
              <a:rPr b="1" lang="en" sz="2800"/>
              <a:t>Understanding Intimate Partner Violence</a:t>
            </a:r>
            <a:endParaRPr b="1" sz="2800"/>
          </a:p>
          <a:p>
            <a:pPr indent="0" lvl="0" marL="0" rtl="0" algn="l">
              <a:spcBef>
                <a:spcPts val="0"/>
              </a:spcBef>
              <a:spcAft>
                <a:spcPts val="0"/>
              </a:spcAft>
              <a:buNone/>
            </a:pPr>
            <a:r>
              <a:rPr b="1" lang="en" sz="2800"/>
              <a:t>through Literature and Sociology (6 credits)</a:t>
            </a:r>
            <a:endParaRPr b="1" sz="2100"/>
          </a:p>
        </p:txBody>
      </p:sp>
      <p:sp>
        <p:nvSpPr>
          <p:cNvPr id="76" name="Google Shape;76;p15"/>
          <p:cNvSpPr txBox="1"/>
          <p:nvPr>
            <p:ph idx="1" type="body"/>
          </p:nvPr>
        </p:nvSpPr>
        <p:spPr>
          <a:xfrm>
            <a:off x="88975" y="1698600"/>
            <a:ext cx="5230500" cy="3444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rgbClr val="202124"/>
                </a:solidFill>
                <a:latin typeface="Calibri"/>
                <a:ea typeface="Calibri"/>
                <a:cs typeface="Calibri"/>
                <a:sym typeface="Calibri"/>
              </a:rPr>
              <a:t>Why are some people abusive to their partners?  Why might someone stay with an abuser rather than leave?  How does being a survivor of domestic violence impact someone?  In this course, we will explore intimate partner violence (IPV)/domestic violence through the lens of both sociology and literature.  We will look at the influence society has on us, and examine culture, power, society in general, and IPV in particular.  What can we learn about IPV from non-fiction and literature?  How do race, gender, and class impact IPV?  We will look at non-fiction memoir, short stories, poetry, and novels and utilize the tools of literary analysis as well as the sociological approach to gain a better understanding about this complicated topic.  Our examination will include discussions about race, gender, class, sexual orientation, transgender/cisgender identity, the educational system, politics, the criminal justice system, the mass media, social media, and more.</a:t>
            </a:r>
            <a:endParaRPr sz="1200">
              <a:solidFill>
                <a:srgbClr val="202124"/>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b="1" sz="1300">
              <a:highlight>
                <a:schemeClr val="lt1"/>
              </a:highlight>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 sz="1200">
                <a:solidFill>
                  <a:srgbClr val="222222"/>
                </a:solidFill>
                <a:latin typeface="Calibri"/>
                <a:ea typeface="Calibri"/>
                <a:cs typeface="Calibri"/>
                <a:sym typeface="Calibri"/>
              </a:rPr>
              <a:t>Prerequisite: Eligibility to ENG 102</a:t>
            </a:r>
            <a:r>
              <a:rPr lang="en" sz="1200">
                <a:solidFill>
                  <a:srgbClr val="38761D"/>
                </a:solidFill>
                <a:latin typeface="Calibri"/>
                <a:ea typeface="Calibri"/>
                <a:cs typeface="Calibri"/>
                <a:sym typeface="Calibri"/>
              </a:rPr>
              <a:t> </a:t>
            </a:r>
            <a:endParaRPr sz="1200">
              <a:highlight>
                <a:srgbClr val="FFFFFF"/>
              </a:highlight>
              <a:latin typeface="Calibri"/>
              <a:ea typeface="Calibri"/>
              <a:cs typeface="Calibri"/>
              <a:sym typeface="Calibri"/>
            </a:endParaRPr>
          </a:p>
        </p:txBody>
      </p:sp>
      <p:sp>
        <p:nvSpPr>
          <p:cNvPr id="77" name="Google Shape;77;p15"/>
          <p:cNvSpPr txBox="1"/>
          <p:nvPr>
            <p:ph idx="2" type="body"/>
          </p:nvPr>
        </p:nvSpPr>
        <p:spPr>
          <a:xfrm>
            <a:off x="5268813" y="2891775"/>
            <a:ext cx="3599100" cy="2087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highlight>
                  <a:srgbClr val="FFFFFF"/>
                </a:highlight>
                <a:latin typeface="Calibri"/>
                <a:ea typeface="Calibri"/>
                <a:cs typeface="Calibri"/>
                <a:sym typeface="Calibri"/>
              </a:rPr>
              <a:t>Mahon</a:t>
            </a:r>
            <a:r>
              <a:rPr b="1" lang="en">
                <a:highlight>
                  <a:srgbClr val="FFFFFF"/>
                </a:highlight>
                <a:latin typeface="Calibri"/>
                <a:ea typeface="Calibri"/>
                <a:cs typeface="Calibri"/>
                <a:sym typeface="Calibri"/>
              </a:rPr>
              <a:t>, ENG 102:TR 9:30-10:45 </a:t>
            </a:r>
            <a:r>
              <a:rPr b="1" lang="en">
                <a:highlight>
                  <a:srgbClr val="FCE5CD"/>
                </a:highlight>
                <a:latin typeface="Calibri"/>
                <a:ea typeface="Calibri"/>
                <a:cs typeface="Calibri"/>
                <a:sym typeface="Calibri"/>
              </a:rPr>
              <a:t>(OC)</a:t>
            </a:r>
            <a:endParaRPr b="1">
              <a:highlight>
                <a:srgbClr val="FFFFFF"/>
              </a:highlight>
              <a:latin typeface="Calibri"/>
              <a:ea typeface="Calibri"/>
              <a:cs typeface="Calibri"/>
              <a:sym typeface="Calibri"/>
            </a:endParaRPr>
          </a:p>
          <a:p>
            <a:pPr indent="0" lvl="0" marL="0" rtl="0" algn="l">
              <a:lnSpc>
                <a:spcPct val="100000"/>
              </a:lnSpc>
              <a:spcBef>
                <a:spcPts val="0"/>
              </a:spcBef>
              <a:spcAft>
                <a:spcPts val="0"/>
              </a:spcAft>
              <a:buNone/>
            </a:pPr>
            <a:r>
              <a:rPr b="1" lang="en">
                <a:latin typeface="Calibri"/>
                <a:ea typeface="Calibri"/>
                <a:cs typeface="Calibri"/>
                <a:sym typeface="Calibri"/>
              </a:rPr>
              <a:t>Freese</a:t>
            </a:r>
            <a:r>
              <a:rPr b="1" lang="en">
                <a:latin typeface="Calibri"/>
                <a:ea typeface="Calibri"/>
                <a:cs typeface="Calibri"/>
                <a:sym typeface="Calibri"/>
              </a:rPr>
              <a:t>, SOC 110: TR 11:00-12:15 </a:t>
            </a:r>
            <a:r>
              <a:rPr b="1" lang="en">
                <a:highlight>
                  <a:srgbClr val="FCE5CD"/>
                </a:highlight>
                <a:latin typeface="Calibri"/>
                <a:ea typeface="Calibri"/>
                <a:cs typeface="Calibri"/>
                <a:sym typeface="Calibri"/>
              </a:rPr>
              <a:t>(OC)</a:t>
            </a:r>
            <a:endParaRPr b="1">
              <a:highlight>
                <a:srgbClr val="FCE5CD"/>
              </a:highlight>
              <a:latin typeface="Calibri"/>
              <a:ea typeface="Calibri"/>
              <a:cs typeface="Calibri"/>
              <a:sym typeface="Calibri"/>
            </a:endParaRPr>
          </a:p>
          <a:p>
            <a:pPr indent="0" lvl="0" marL="0" rtl="0" algn="l">
              <a:lnSpc>
                <a:spcPct val="100000"/>
              </a:lnSpc>
              <a:spcBef>
                <a:spcPts val="0"/>
              </a:spcBef>
              <a:spcAft>
                <a:spcPts val="0"/>
              </a:spcAft>
              <a:buNone/>
            </a:pPr>
            <a:r>
              <a:t/>
            </a:r>
            <a:endParaRPr b="1" sz="900">
              <a:solidFill>
                <a:srgbClr val="7F6000"/>
              </a:solidFill>
              <a:latin typeface="Calibri"/>
              <a:ea typeface="Calibri"/>
              <a:cs typeface="Calibri"/>
              <a:sym typeface="Calibri"/>
            </a:endParaRPr>
          </a:p>
          <a:p>
            <a:pPr indent="0" lvl="0" marL="0" rtl="0" algn="l">
              <a:lnSpc>
                <a:spcPct val="100000"/>
              </a:lnSpc>
              <a:spcBef>
                <a:spcPts val="0"/>
              </a:spcBef>
              <a:spcAft>
                <a:spcPts val="0"/>
              </a:spcAft>
              <a:buNone/>
            </a:pPr>
            <a:r>
              <a:rPr b="1" lang="en">
                <a:solidFill>
                  <a:srgbClr val="7F6000"/>
                </a:solidFill>
                <a:latin typeface="Calibri"/>
                <a:ea typeface="Calibri"/>
                <a:cs typeface="Calibri"/>
                <a:sym typeface="Calibri"/>
              </a:rPr>
              <a:t>CRN 10795 : ENG 102.08</a:t>
            </a:r>
            <a:endParaRPr b="1">
              <a:solidFill>
                <a:srgbClr val="7F6000"/>
              </a:solidFill>
              <a:latin typeface="Calibri"/>
              <a:ea typeface="Calibri"/>
              <a:cs typeface="Calibri"/>
              <a:sym typeface="Calibri"/>
            </a:endParaRPr>
          </a:p>
          <a:p>
            <a:pPr indent="0" lvl="0" marL="0" rtl="0" algn="l">
              <a:lnSpc>
                <a:spcPct val="100000"/>
              </a:lnSpc>
              <a:spcBef>
                <a:spcPts val="0"/>
              </a:spcBef>
              <a:spcAft>
                <a:spcPts val="0"/>
              </a:spcAft>
              <a:buNone/>
            </a:pPr>
            <a:r>
              <a:rPr b="1" lang="en">
                <a:solidFill>
                  <a:srgbClr val="7F6000"/>
                </a:solidFill>
                <a:latin typeface="Calibri"/>
                <a:ea typeface="Calibri"/>
                <a:cs typeface="Calibri"/>
                <a:sym typeface="Calibri"/>
              </a:rPr>
              <a:t>CRN 10796: SOC 110.04</a:t>
            </a:r>
            <a:endParaRPr b="1">
              <a:solidFill>
                <a:srgbClr val="7F6000"/>
              </a:solidFill>
              <a:latin typeface="Calibri"/>
              <a:ea typeface="Calibri"/>
              <a:cs typeface="Calibri"/>
              <a:sym typeface="Calibri"/>
            </a:endParaRPr>
          </a:p>
          <a:p>
            <a:pPr indent="0" lvl="0" marL="0" rtl="0" algn="l">
              <a:lnSpc>
                <a:spcPct val="100000"/>
              </a:lnSpc>
              <a:spcBef>
                <a:spcPts val="0"/>
              </a:spcBef>
              <a:spcAft>
                <a:spcPts val="0"/>
              </a:spcAft>
              <a:buNone/>
            </a:pPr>
            <a:r>
              <a:t/>
            </a:r>
            <a:endParaRPr b="1" sz="900">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a:latin typeface="Calibri"/>
                <a:ea typeface="Calibri"/>
                <a:cs typeface="Calibri"/>
                <a:sym typeface="Calibri"/>
              </a:rPr>
              <a:t>To be registered in this LC you must register in each of its courses individually.</a:t>
            </a:r>
            <a:endParaRPr b="1">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b="1" sz="700">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300">
                <a:highlight>
                  <a:srgbClr val="FFFF00"/>
                </a:highlight>
                <a:latin typeface="Arial"/>
                <a:ea typeface="Arial"/>
                <a:cs typeface="Arial"/>
                <a:sym typeface="Arial"/>
              </a:rPr>
              <a:t>Welcomes students in all majors</a:t>
            </a:r>
            <a:r>
              <a:rPr b="1" lang="en" sz="1300">
                <a:highlight>
                  <a:schemeClr val="lt1"/>
                </a:highlight>
                <a:latin typeface="Arial"/>
                <a:ea typeface="Arial"/>
                <a:cs typeface="Arial"/>
                <a:sym typeface="Arial"/>
              </a:rPr>
              <a:t>  </a:t>
            </a:r>
            <a:endParaRPr b="1">
              <a:latin typeface="Calibri"/>
              <a:ea typeface="Calibri"/>
              <a:cs typeface="Calibri"/>
              <a:sym typeface="Calibri"/>
            </a:endParaRPr>
          </a:p>
        </p:txBody>
      </p:sp>
      <p:pic>
        <p:nvPicPr>
          <p:cNvPr id="78" name="Google Shape;78;p15"/>
          <p:cNvPicPr preferRelativeResize="0"/>
          <p:nvPr/>
        </p:nvPicPr>
        <p:blipFill>
          <a:blip r:embed="rId3">
            <a:alphaModFix/>
          </a:blip>
          <a:stretch>
            <a:fillRect/>
          </a:stretch>
        </p:blipFill>
        <p:spPr>
          <a:xfrm>
            <a:off x="5531025" y="656425"/>
            <a:ext cx="3252576" cy="183032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6"/>
          <p:cNvSpPr txBox="1"/>
          <p:nvPr>
            <p:ph type="title"/>
          </p:nvPr>
        </p:nvSpPr>
        <p:spPr>
          <a:xfrm>
            <a:off x="100725" y="1044325"/>
            <a:ext cx="5285700" cy="831300"/>
          </a:xfrm>
          <a:prstGeom prst="rect">
            <a:avLst/>
          </a:prstGeom>
        </p:spPr>
        <p:txBody>
          <a:bodyPr anchorCtr="0" anchor="b" bIns="91425" lIns="91425" spcFirstLastPara="1" rIns="91425" wrap="square" tIns="91425">
            <a:noAutofit/>
          </a:bodyPr>
          <a:lstStyle/>
          <a:p>
            <a:pPr indent="0" lvl="0" marL="0" rtl="0" algn="l">
              <a:spcBef>
                <a:spcPts val="0"/>
              </a:spcBef>
              <a:spcAft>
                <a:spcPts val="1000"/>
              </a:spcAft>
              <a:buNone/>
            </a:pPr>
            <a:r>
              <a:rPr b="1" lang="en" sz="2900"/>
              <a:t>LC 102: “…And Justice For All?”: Analyzing Civil Rights, Civil Liberties, and the US Supreme Court	</a:t>
            </a:r>
            <a:r>
              <a:rPr b="1" lang="en"/>
              <a:t> </a:t>
            </a:r>
            <a:r>
              <a:rPr b="1" lang="en" sz="1800"/>
              <a:t>(6 credits)</a:t>
            </a:r>
            <a:endParaRPr b="1" sz="1800"/>
          </a:p>
        </p:txBody>
      </p:sp>
      <p:sp>
        <p:nvSpPr>
          <p:cNvPr id="84" name="Google Shape;84;p16"/>
          <p:cNvSpPr txBox="1"/>
          <p:nvPr>
            <p:ph idx="1" type="body"/>
          </p:nvPr>
        </p:nvSpPr>
        <p:spPr>
          <a:xfrm>
            <a:off x="192175" y="1596975"/>
            <a:ext cx="5444100" cy="3372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sz="1500">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300">
                <a:highlight>
                  <a:srgbClr val="FFFFFF"/>
                </a:highlight>
                <a:latin typeface="Arial"/>
                <a:ea typeface="Arial"/>
                <a:cs typeface="Arial"/>
                <a:sym typeface="Arial"/>
              </a:rPr>
              <a:t>Our LC examines the history of the Supreme Court, Civil Rights, and Civil Liberties in the US. Underlying the LC is an awareness that the Supreme Court and its most seminal, and often controversial, cases have both been shaped by and reflective of the complexities of the nation and its people at vital moments. Students will learn about developments in legal theory and the Constitution as well as the changing definition of citizenry, civil rights, and privacy within the context of US social, political, and judicial history. Among the cases to be examined are: Dred Scott v. Sandford; Plessy v. Ferguson; Korematsu v. United States; Brown v. Board of Education; Miranda v. Arizona; Loving v. Virginia; Roe v. Wade; Texas v. Johnson; Obergefell v. Hodges; and Dobbs v. Jackson Women's Health Organization."	</a:t>
            </a:r>
            <a:endParaRPr sz="1300">
              <a:highlight>
                <a:srgbClr val="FFFFFF"/>
              </a:highlight>
              <a:latin typeface="Arial"/>
              <a:ea typeface="Arial"/>
              <a:cs typeface="Arial"/>
              <a:sym typeface="Arial"/>
            </a:endParaRPr>
          </a:p>
          <a:p>
            <a:pPr indent="0" lvl="0" marL="0" rtl="0" algn="l">
              <a:lnSpc>
                <a:spcPct val="100000"/>
              </a:lnSpc>
              <a:spcBef>
                <a:spcPts val="0"/>
              </a:spcBef>
              <a:spcAft>
                <a:spcPts val="0"/>
              </a:spcAft>
              <a:buClr>
                <a:schemeClr val="dk1"/>
              </a:buClr>
              <a:buSzPts val="1100"/>
              <a:buFont typeface="Arial"/>
              <a:buNone/>
            </a:pPr>
            <a:r>
              <a:rPr b="1" lang="en" sz="1300">
                <a:highlight>
                  <a:srgbClr val="FFFF00"/>
                </a:highlight>
                <a:latin typeface="Arial"/>
                <a:ea typeface="Arial"/>
                <a:cs typeface="Arial"/>
                <a:sym typeface="Arial"/>
              </a:rPr>
              <a:t>Welcomes students in all majors</a:t>
            </a:r>
            <a:r>
              <a:rPr lang="en" sz="1300">
                <a:highlight>
                  <a:srgbClr val="FFFFFF"/>
                </a:highlight>
                <a:latin typeface="Arial"/>
                <a:ea typeface="Arial"/>
                <a:cs typeface="Arial"/>
                <a:sym typeface="Arial"/>
              </a:rPr>
              <a:t>				</a:t>
            </a:r>
            <a:endParaRPr sz="1300">
              <a:highlight>
                <a:srgbClr val="FFFFFF"/>
              </a:highlight>
              <a:latin typeface="Arial"/>
              <a:ea typeface="Arial"/>
              <a:cs typeface="Arial"/>
              <a:sym typeface="Arial"/>
            </a:endParaRPr>
          </a:p>
          <a:p>
            <a:pPr indent="0" lvl="0" marL="0" rtl="0" algn="l">
              <a:lnSpc>
                <a:spcPct val="100000"/>
              </a:lnSpc>
              <a:spcBef>
                <a:spcPts val="0"/>
              </a:spcBef>
              <a:spcAft>
                <a:spcPts val="0"/>
              </a:spcAft>
              <a:buClr>
                <a:schemeClr val="dk1"/>
              </a:buClr>
              <a:buSzPts val="1100"/>
              <a:buFont typeface="Arial"/>
              <a:buNone/>
            </a:pPr>
            <a:r>
              <a:t/>
            </a:r>
            <a:endParaRPr sz="1500">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500">
                <a:latin typeface="Calibri"/>
                <a:ea typeface="Calibri"/>
                <a:cs typeface="Calibri"/>
                <a:sym typeface="Calibri"/>
              </a:rPr>
              <a:t>Prerequisite: None  </a:t>
            </a:r>
            <a:endParaRPr b="1" sz="1500">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300">
              <a:latin typeface="Calibri"/>
              <a:ea typeface="Calibri"/>
              <a:cs typeface="Calibri"/>
              <a:sym typeface="Calibri"/>
            </a:endParaRPr>
          </a:p>
        </p:txBody>
      </p:sp>
      <p:sp>
        <p:nvSpPr>
          <p:cNvPr id="85" name="Google Shape;85;p16"/>
          <p:cNvSpPr txBox="1"/>
          <p:nvPr>
            <p:ph idx="2" type="body"/>
          </p:nvPr>
        </p:nvSpPr>
        <p:spPr>
          <a:xfrm>
            <a:off x="5544888" y="2941325"/>
            <a:ext cx="3599100" cy="2087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200">
                <a:latin typeface="Arial"/>
                <a:ea typeface="Arial"/>
                <a:cs typeface="Arial"/>
                <a:sym typeface="Arial"/>
              </a:rPr>
              <a:t>Henry, HIS 150: </a:t>
            </a:r>
            <a:r>
              <a:rPr b="1" lang="en" sz="1200">
                <a:highlight>
                  <a:schemeClr val="lt1"/>
                </a:highlight>
                <a:latin typeface="Arial"/>
                <a:ea typeface="Arial"/>
                <a:cs typeface="Arial"/>
                <a:sym typeface="Arial"/>
              </a:rPr>
              <a:t>Online (OL)</a:t>
            </a:r>
            <a:endParaRPr b="1" sz="1200">
              <a:highlight>
                <a:schemeClr val="lt1"/>
              </a:highlight>
              <a:latin typeface="Arial"/>
              <a:ea typeface="Arial"/>
              <a:cs typeface="Arial"/>
              <a:sym typeface="Arial"/>
            </a:endParaRPr>
          </a:p>
          <a:p>
            <a:pPr indent="0" lvl="0" marL="0" rtl="0" algn="l">
              <a:lnSpc>
                <a:spcPct val="100000"/>
              </a:lnSpc>
              <a:spcBef>
                <a:spcPts val="0"/>
              </a:spcBef>
              <a:spcAft>
                <a:spcPts val="0"/>
              </a:spcAft>
              <a:buClr>
                <a:schemeClr val="dk1"/>
              </a:buClr>
              <a:buSzPts val="1100"/>
              <a:buFont typeface="Arial"/>
              <a:buNone/>
            </a:pPr>
            <a:r>
              <a:rPr b="1" lang="en" sz="1200">
                <a:highlight>
                  <a:schemeClr val="lt1"/>
                </a:highlight>
                <a:latin typeface="Arial"/>
                <a:ea typeface="Arial"/>
                <a:cs typeface="Arial"/>
                <a:sym typeface="Arial"/>
              </a:rPr>
              <a:t>Orisich, POL 140.60: Online (OL)</a:t>
            </a:r>
            <a:endParaRPr b="1" sz="1200">
              <a:highlight>
                <a:schemeClr val="lt1"/>
              </a:highlight>
              <a:latin typeface="Arial"/>
              <a:ea typeface="Arial"/>
              <a:cs typeface="Arial"/>
              <a:sym typeface="Arial"/>
            </a:endParaRPr>
          </a:p>
          <a:p>
            <a:pPr indent="0" lvl="0" marL="0" rtl="0" algn="l">
              <a:lnSpc>
                <a:spcPct val="100000"/>
              </a:lnSpc>
              <a:spcBef>
                <a:spcPts val="0"/>
              </a:spcBef>
              <a:spcAft>
                <a:spcPts val="0"/>
              </a:spcAft>
              <a:buNone/>
            </a:pPr>
            <a:r>
              <a:t/>
            </a:r>
            <a:endParaRPr b="1" sz="1200">
              <a:highlight>
                <a:srgbClr val="FCE5CD"/>
              </a:highlight>
              <a:latin typeface="Arial"/>
              <a:ea typeface="Arial"/>
              <a:cs typeface="Arial"/>
              <a:sym typeface="Arial"/>
            </a:endParaRPr>
          </a:p>
          <a:p>
            <a:pPr indent="0" lvl="0" marL="0" rtl="0" algn="l">
              <a:lnSpc>
                <a:spcPct val="100000"/>
              </a:lnSpc>
              <a:spcBef>
                <a:spcPts val="0"/>
              </a:spcBef>
              <a:spcAft>
                <a:spcPts val="0"/>
              </a:spcAft>
              <a:buClr>
                <a:schemeClr val="dk1"/>
              </a:buClr>
              <a:buSzPts val="1100"/>
              <a:buFont typeface="Arial"/>
              <a:buNone/>
            </a:pPr>
            <a:r>
              <a:rPr b="1" lang="en">
                <a:solidFill>
                  <a:srgbClr val="38761D"/>
                </a:solidFill>
                <a:latin typeface="Calibri"/>
                <a:ea typeface="Calibri"/>
                <a:cs typeface="Calibri"/>
                <a:sym typeface="Calibri"/>
              </a:rPr>
              <a:t>CRN 10797 - HIS 150.60</a:t>
            </a:r>
            <a:endParaRPr b="1">
              <a:solidFill>
                <a:srgbClr val="38761D"/>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a:solidFill>
                  <a:srgbClr val="38761D"/>
                </a:solidFill>
                <a:latin typeface="Calibri"/>
                <a:ea typeface="Calibri"/>
                <a:cs typeface="Calibri"/>
                <a:sym typeface="Calibri"/>
              </a:rPr>
              <a:t>CRN 10798 - POL 140.60       </a:t>
            </a:r>
            <a:endParaRPr sz="1200">
              <a:latin typeface="Arial"/>
              <a:ea typeface="Arial"/>
              <a:cs typeface="Arial"/>
              <a:sym typeface="Arial"/>
            </a:endParaRPr>
          </a:p>
          <a:p>
            <a:pPr indent="0" lvl="0" marL="0" rtl="0" algn="l">
              <a:lnSpc>
                <a:spcPct val="100000"/>
              </a:lnSpc>
              <a:spcBef>
                <a:spcPts val="0"/>
              </a:spcBef>
              <a:spcAft>
                <a:spcPts val="0"/>
              </a:spcAft>
              <a:buNone/>
            </a:pPr>
            <a:r>
              <a:t/>
            </a:r>
            <a:endParaRPr b="1" sz="1200">
              <a:latin typeface="Arial"/>
              <a:ea typeface="Arial"/>
              <a:cs typeface="Arial"/>
              <a:sym typeface="Arial"/>
            </a:endParaRPr>
          </a:p>
          <a:p>
            <a:pPr indent="0" lvl="0" marL="0" rtl="0" algn="l">
              <a:lnSpc>
                <a:spcPct val="100000"/>
              </a:lnSpc>
              <a:spcBef>
                <a:spcPts val="0"/>
              </a:spcBef>
              <a:spcAft>
                <a:spcPts val="0"/>
              </a:spcAft>
              <a:buClr>
                <a:schemeClr val="dk1"/>
              </a:buClr>
              <a:buSzPts val="1100"/>
              <a:buFont typeface="Arial"/>
              <a:buNone/>
            </a:pPr>
            <a:r>
              <a:rPr b="1" lang="en" sz="1200">
                <a:solidFill>
                  <a:srgbClr val="A61C00"/>
                </a:solidFill>
                <a:latin typeface="Arial"/>
                <a:ea typeface="Arial"/>
                <a:cs typeface="Arial"/>
                <a:sym typeface="Arial"/>
              </a:rPr>
              <a:t>To be registered in this LC you must register in each of its courses individually.</a:t>
            </a:r>
            <a:endParaRPr b="1" sz="1300">
              <a:solidFill>
                <a:srgbClr val="A61C00"/>
              </a:solidFill>
              <a:latin typeface="Arial"/>
              <a:ea typeface="Arial"/>
              <a:cs typeface="Arial"/>
              <a:sym typeface="Arial"/>
            </a:endParaRPr>
          </a:p>
        </p:txBody>
      </p:sp>
      <p:pic>
        <p:nvPicPr>
          <p:cNvPr id="86" name="Google Shape;86;p16"/>
          <p:cNvPicPr preferRelativeResize="0"/>
          <p:nvPr/>
        </p:nvPicPr>
        <p:blipFill>
          <a:blip r:embed="rId3">
            <a:alphaModFix/>
          </a:blip>
          <a:stretch>
            <a:fillRect/>
          </a:stretch>
        </p:blipFill>
        <p:spPr>
          <a:xfrm>
            <a:off x="6480925" y="102825"/>
            <a:ext cx="2020225" cy="2838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7"/>
          <p:cNvSpPr txBox="1"/>
          <p:nvPr>
            <p:ph type="title"/>
          </p:nvPr>
        </p:nvSpPr>
        <p:spPr>
          <a:xfrm>
            <a:off x="414100" y="-83200"/>
            <a:ext cx="5672700" cy="1659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b="1" sz="2500"/>
          </a:p>
          <a:p>
            <a:pPr indent="0" lvl="0" marL="0" rtl="0" algn="l">
              <a:spcBef>
                <a:spcPts val="0"/>
              </a:spcBef>
              <a:spcAft>
                <a:spcPts val="0"/>
              </a:spcAft>
              <a:buNone/>
            </a:pPr>
            <a:r>
              <a:rPr b="1" lang="en" sz="3100"/>
              <a:t>LC 103: </a:t>
            </a:r>
            <a:r>
              <a:rPr b="1" lang="en" sz="3100"/>
              <a:t>Taínos, Creoles, and Boricuas: Caribbean Identities in History and Literature (6 credits)</a:t>
            </a:r>
            <a:endParaRPr b="1" sz="2400"/>
          </a:p>
        </p:txBody>
      </p:sp>
      <p:sp>
        <p:nvSpPr>
          <p:cNvPr id="92" name="Google Shape;92;p17"/>
          <p:cNvSpPr txBox="1"/>
          <p:nvPr>
            <p:ph idx="1" type="body"/>
          </p:nvPr>
        </p:nvSpPr>
        <p:spPr>
          <a:xfrm>
            <a:off x="199425" y="1576700"/>
            <a:ext cx="5015100" cy="3402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1200">
                <a:highlight>
                  <a:srgbClr val="FFFFFF"/>
                </a:highlight>
                <a:latin typeface="Calibri"/>
                <a:ea typeface="Calibri"/>
                <a:cs typeface="Calibri"/>
                <a:sym typeface="Calibri"/>
              </a:rPr>
              <a:t>Puerto Rico is often referred to as “La Isla del Encanto,” or the Island of Enchantment, for its natural  beauty and popularity as a vacation spot. Furthermore, this reputation as a carefree zone of sun, sand, and sea extends to the entire Caribbean region. However, behind this fantasy lies a far more complex history of indigenous societies, contact, colonialism, slavery, plantation systems, and migrations that gave birth to the modern Caribbean. In this Learning Community, we will use the lens of history and literature to explore the legacies of colonialism and its effects on current circumstances of the Caribbean region. Through the analysis of historical documents as well as literary texts, students will examine  questions of race, ethnicity, gender, class, and religion within the dynamic developments in the  Caribbean. Historical documents will provide the necessary framework to understand and interpret both past changes and current circumstances in the Caribbean region. Literary texts will offer ways to question the past and historical representations, address the gaps in the colonial archive, and explore cultural expressions from various groups of people.  </a:t>
            </a:r>
            <a:endParaRPr sz="1200">
              <a:highlight>
                <a:srgbClr val="FFFFFF"/>
              </a:highlight>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200">
              <a:highlight>
                <a:srgbClr val="FFFFFF"/>
              </a:highlight>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200">
                <a:highlight>
                  <a:srgbClr val="FFFFFF"/>
                </a:highlight>
                <a:latin typeface="Calibri"/>
                <a:ea typeface="Calibri"/>
                <a:cs typeface="Calibri"/>
                <a:sym typeface="Calibri"/>
              </a:rPr>
              <a:t>Prerequisite Eligibility for </a:t>
            </a:r>
            <a:r>
              <a:rPr lang="en" sz="1200">
                <a:highlight>
                  <a:srgbClr val="FFFFFF"/>
                </a:highlight>
                <a:latin typeface="Calibri"/>
                <a:ea typeface="Calibri"/>
                <a:cs typeface="Calibri"/>
                <a:sym typeface="Calibri"/>
              </a:rPr>
              <a:t>ENG</a:t>
            </a:r>
            <a:r>
              <a:rPr lang="en" sz="1200">
                <a:highlight>
                  <a:srgbClr val="FFFFFF"/>
                </a:highlight>
                <a:latin typeface="Calibri"/>
                <a:ea typeface="Calibri"/>
                <a:cs typeface="Calibri"/>
                <a:sym typeface="Calibri"/>
              </a:rPr>
              <a:t> 101 </a:t>
            </a:r>
            <a:r>
              <a:rPr b="1" lang="en" sz="1200">
                <a:highlight>
                  <a:srgbClr val="FFFFFF"/>
                </a:highlight>
                <a:latin typeface="Calibri"/>
                <a:ea typeface="Calibri"/>
                <a:cs typeface="Calibri"/>
                <a:sym typeface="Calibri"/>
              </a:rPr>
              <a:t> </a:t>
            </a:r>
            <a:r>
              <a:rPr b="1" lang="en" sz="1200">
                <a:highlight>
                  <a:srgbClr val="FFFF00"/>
                </a:highlight>
                <a:latin typeface="Calibri"/>
                <a:ea typeface="Calibri"/>
                <a:cs typeface="Calibri"/>
                <a:sym typeface="Calibri"/>
              </a:rPr>
              <a:t>(Fluency in Spanish is not required)</a:t>
            </a:r>
            <a:endParaRPr b="1" sz="1200">
              <a:highlight>
                <a:srgbClr val="FFFF00"/>
              </a:highlight>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200">
              <a:highlight>
                <a:srgbClr val="FFFFFF"/>
              </a:highlight>
              <a:latin typeface="Calibri"/>
              <a:ea typeface="Calibri"/>
              <a:cs typeface="Calibri"/>
              <a:sym typeface="Calibri"/>
            </a:endParaRPr>
          </a:p>
        </p:txBody>
      </p:sp>
      <p:sp>
        <p:nvSpPr>
          <p:cNvPr id="93" name="Google Shape;93;p17"/>
          <p:cNvSpPr txBox="1"/>
          <p:nvPr>
            <p:ph idx="2" type="body"/>
          </p:nvPr>
        </p:nvSpPr>
        <p:spPr>
          <a:xfrm>
            <a:off x="5214525" y="2692375"/>
            <a:ext cx="3599100" cy="2286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highlight>
                  <a:srgbClr val="FFFFFF"/>
                </a:highlight>
                <a:latin typeface="Calibri"/>
                <a:ea typeface="Calibri"/>
                <a:cs typeface="Calibri"/>
                <a:sym typeface="Calibri"/>
              </a:rPr>
              <a:t>López-Cepero, HIS 107:TR 12:30-1:45 </a:t>
            </a:r>
            <a:r>
              <a:rPr b="1" lang="en">
                <a:highlight>
                  <a:srgbClr val="FCE5CD"/>
                </a:highlight>
                <a:latin typeface="Calibri"/>
                <a:ea typeface="Calibri"/>
                <a:cs typeface="Calibri"/>
                <a:sym typeface="Calibri"/>
              </a:rPr>
              <a:t>(OC)</a:t>
            </a:r>
            <a:endParaRPr b="1">
              <a:highlight>
                <a:srgbClr val="FFFFFF"/>
              </a:highlight>
              <a:latin typeface="Calibri"/>
              <a:ea typeface="Calibri"/>
              <a:cs typeface="Calibri"/>
              <a:sym typeface="Calibri"/>
            </a:endParaRPr>
          </a:p>
          <a:p>
            <a:pPr indent="0" lvl="0" marL="0" rtl="0" algn="l">
              <a:lnSpc>
                <a:spcPct val="100000"/>
              </a:lnSpc>
              <a:spcBef>
                <a:spcPts val="0"/>
              </a:spcBef>
              <a:spcAft>
                <a:spcPts val="0"/>
              </a:spcAft>
              <a:buNone/>
            </a:pPr>
            <a:r>
              <a:rPr b="1" lang="en">
                <a:latin typeface="Calibri"/>
                <a:ea typeface="Calibri"/>
                <a:cs typeface="Calibri"/>
                <a:sym typeface="Calibri"/>
              </a:rPr>
              <a:t>Gutiérrez</a:t>
            </a:r>
            <a:r>
              <a:rPr b="1" lang="en">
                <a:latin typeface="Calibri"/>
                <a:ea typeface="Calibri"/>
                <a:cs typeface="Calibri"/>
                <a:sym typeface="Calibri"/>
              </a:rPr>
              <a:t>, SPA 209: TR 2:00-3:15 </a:t>
            </a:r>
            <a:r>
              <a:rPr b="1" lang="en">
                <a:highlight>
                  <a:srgbClr val="FCE5CD"/>
                </a:highlight>
                <a:latin typeface="Calibri"/>
                <a:ea typeface="Calibri"/>
                <a:cs typeface="Calibri"/>
                <a:sym typeface="Calibri"/>
              </a:rPr>
              <a:t>(OC)</a:t>
            </a:r>
            <a:endParaRPr b="1">
              <a:highlight>
                <a:srgbClr val="FCE5CD"/>
              </a:highlight>
              <a:latin typeface="Calibri"/>
              <a:ea typeface="Calibri"/>
              <a:cs typeface="Calibri"/>
              <a:sym typeface="Calibri"/>
            </a:endParaRPr>
          </a:p>
          <a:p>
            <a:pPr indent="0" lvl="0" marL="0" rtl="0" algn="l">
              <a:lnSpc>
                <a:spcPct val="100000"/>
              </a:lnSpc>
              <a:spcBef>
                <a:spcPts val="0"/>
              </a:spcBef>
              <a:spcAft>
                <a:spcPts val="0"/>
              </a:spcAft>
              <a:buNone/>
            </a:pPr>
            <a:r>
              <a:t/>
            </a:r>
            <a:endParaRPr b="1">
              <a:solidFill>
                <a:srgbClr val="7F6000"/>
              </a:solidFill>
              <a:latin typeface="Calibri"/>
              <a:ea typeface="Calibri"/>
              <a:cs typeface="Calibri"/>
              <a:sym typeface="Calibri"/>
            </a:endParaRPr>
          </a:p>
          <a:p>
            <a:pPr indent="0" lvl="0" marL="0" rtl="0" algn="l">
              <a:lnSpc>
                <a:spcPct val="100000"/>
              </a:lnSpc>
              <a:spcBef>
                <a:spcPts val="0"/>
              </a:spcBef>
              <a:spcAft>
                <a:spcPts val="0"/>
              </a:spcAft>
              <a:buNone/>
            </a:pPr>
            <a:r>
              <a:rPr b="1" lang="en">
                <a:solidFill>
                  <a:srgbClr val="7F6000"/>
                </a:solidFill>
                <a:latin typeface="Calibri"/>
                <a:ea typeface="Calibri"/>
                <a:cs typeface="Calibri"/>
                <a:sym typeface="Calibri"/>
              </a:rPr>
              <a:t>CRN </a:t>
            </a:r>
            <a:r>
              <a:rPr b="1" lang="en">
                <a:solidFill>
                  <a:srgbClr val="7F6000"/>
                </a:solidFill>
                <a:latin typeface="Calibri"/>
                <a:ea typeface="Calibri"/>
                <a:cs typeface="Calibri"/>
                <a:sym typeface="Calibri"/>
              </a:rPr>
              <a:t>10799: HIS</a:t>
            </a:r>
            <a:r>
              <a:rPr b="1" lang="en">
                <a:solidFill>
                  <a:srgbClr val="7F6000"/>
                </a:solidFill>
                <a:latin typeface="Calibri"/>
                <a:ea typeface="Calibri"/>
                <a:cs typeface="Calibri"/>
                <a:sym typeface="Calibri"/>
              </a:rPr>
              <a:t> 107.07</a:t>
            </a:r>
            <a:endParaRPr b="1">
              <a:solidFill>
                <a:srgbClr val="7F6000"/>
              </a:solidFill>
              <a:latin typeface="Calibri"/>
              <a:ea typeface="Calibri"/>
              <a:cs typeface="Calibri"/>
              <a:sym typeface="Calibri"/>
            </a:endParaRPr>
          </a:p>
          <a:p>
            <a:pPr indent="0" lvl="0" marL="0" rtl="0" algn="l">
              <a:lnSpc>
                <a:spcPct val="100000"/>
              </a:lnSpc>
              <a:spcBef>
                <a:spcPts val="0"/>
              </a:spcBef>
              <a:spcAft>
                <a:spcPts val="0"/>
              </a:spcAft>
              <a:buNone/>
            </a:pPr>
            <a:r>
              <a:rPr b="1" lang="en">
                <a:solidFill>
                  <a:srgbClr val="7F6000"/>
                </a:solidFill>
                <a:latin typeface="Calibri"/>
                <a:ea typeface="Calibri"/>
                <a:cs typeface="Calibri"/>
                <a:sym typeface="Calibri"/>
              </a:rPr>
              <a:t>CRN </a:t>
            </a:r>
            <a:r>
              <a:rPr b="1" lang="en">
                <a:solidFill>
                  <a:srgbClr val="7F6000"/>
                </a:solidFill>
                <a:latin typeface="Calibri"/>
                <a:ea typeface="Calibri"/>
                <a:cs typeface="Calibri"/>
                <a:sym typeface="Calibri"/>
              </a:rPr>
              <a:t>10875: SPA 209.01</a:t>
            </a:r>
            <a:endParaRPr b="1">
              <a:solidFill>
                <a:srgbClr val="7F6000"/>
              </a:solidFill>
              <a:latin typeface="Calibri"/>
              <a:ea typeface="Calibri"/>
              <a:cs typeface="Calibri"/>
              <a:sym typeface="Calibri"/>
            </a:endParaRPr>
          </a:p>
          <a:p>
            <a:pPr indent="0" lvl="0" marL="0" rtl="0" algn="l">
              <a:lnSpc>
                <a:spcPct val="100000"/>
              </a:lnSpc>
              <a:spcBef>
                <a:spcPts val="0"/>
              </a:spcBef>
              <a:spcAft>
                <a:spcPts val="0"/>
              </a:spcAft>
              <a:buNone/>
            </a:pPr>
            <a:r>
              <a:t/>
            </a:r>
            <a:endParaRPr b="1">
              <a:solidFill>
                <a:srgbClr val="7F6000"/>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a:latin typeface="Calibri"/>
                <a:ea typeface="Calibri"/>
                <a:cs typeface="Calibri"/>
                <a:sym typeface="Calibri"/>
              </a:rPr>
              <a:t>To be registered in this LC you must register in each of its courses individually.</a:t>
            </a:r>
            <a:endParaRPr b="1">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b="1">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300">
                <a:highlight>
                  <a:srgbClr val="FFFF00"/>
                </a:highlight>
                <a:latin typeface="Arial"/>
                <a:ea typeface="Arial"/>
                <a:cs typeface="Arial"/>
                <a:sym typeface="Arial"/>
              </a:rPr>
              <a:t>Welcomes students in all majors  </a:t>
            </a:r>
            <a:endParaRPr b="1">
              <a:highlight>
                <a:srgbClr val="FFFF00"/>
              </a:highlight>
              <a:latin typeface="Calibri"/>
              <a:ea typeface="Calibri"/>
              <a:cs typeface="Calibri"/>
              <a:sym typeface="Calibri"/>
            </a:endParaRPr>
          </a:p>
        </p:txBody>
      </p:sp>
      <p:pic>
        <p:nvPicPr>
          <p:cNvPr id="94" name="Google Shape;94;p17"/>
          <p:cNvPicPr preferRelativeResize="0"/>
          <p:nvPr/>
        </p:nvPicPr>
        <p:blipFill>
          <a:blip r:embed="rId3">
            <a:alphaModFix/>
          </a:blip>
          <a:stretch>
            <a:fillRect/>
          </a:stretch>
        </p:blipFill>
        <p:spPr>
          <a:xfrm>
            <a:off x="5508275" y="533750"/>
            <a:ext cx="3120190" cy="20874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8"/>
          <p:cNvSpPr txBox="1"/>
          <p:nvPr>
            <p:ph type="title"/>
          </p:nvPr>
        </p:nvSpPr>
        <p:spPr>
          <a:xfrm>
            <a:off x="282075" y="482725"/>
            <a:ext cx="8520600" cy="831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3000"/>
              <a:t>LC 104: </a:t>
            </a:r>
            <a:r>
              <a:rPr b="1" lang="en" sz="3000"/>
              <a:t>Calling Dr. Google:  Self-Help Culture in the U.S.     </a:t>
            </a:r>
            <a:endParaRPr b="1" sz="3000"/>
          </a:p>
          <a:p>
            <a:pPr indent="0" lvl="0" marL="0" rtl="0" algn="l">
              <a:spcBef>
                <a:spcPts val="0"/>
              </a:spcBef>
              <a:spcAft>
                <a:spcPts val="0"/>
              </a:spcAft>
              <a:buNone/>
            </a:pPr>
            <a:r>
              <a:rPr b="1" lang="en" sz="3000"/>
              <a:t>(6 credits)</a:t>
            </a:r>
            <a:endParaRPr b="1" sz="3000"/>
          </a:p>
        </p:txBody>
      </p:sp>
      <p:sp>
        <p:nvSpPr>
          <p:cNvPr id="100" name="Google Shape;100;p18"/>
          <p:cNvSpPr txBox="1"/>
          <p:nvPr>
            <p:ph idx="1" type="body"/>
          </p:nvPr>
        </p:nvSpPr>
        <p:spPr>
          <a:xfrm>
            <a:off x="282075" y="1153650"/>
            <a:ext cx="3999900" cy="335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lnSpc>
                <a:spcPct val="100000"/>
              </a:lnSpc>
              <a:spcBef>
                <a:spcPts val="1600"/>
              </a:spcBef>
              <a:spcAft>
                <a:spcPts val="0"/>
              </a:spcAft>
              <a:buClr>
                <a:schemeClr val="dk1"/>
              </a:buClr>
              <a:buSzPts val="1100"/>
              <a:buFont typeface="Arial"/>
              <a:buNone/>
            </a:pPr>
            <a:r>
              <a:t/>
            </a:r>
            <a:endParaRPr b="1">
              <a:highlight>
                <a:schemeClr val="lt1"/>
              </a:highlight>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b="1">
              <a:highlight>
                <a:srgbClr val="FFFFFF"/>
              </a:highlight>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a:highlight>
                  <a:srgbClr val="FFFFFF"/>
                </a:highlight>
                <a:latin typeface="Calibri"/>
                <a:ea typeface="Calibri"/>
                <a:cs typeface="Calibri"/>
                <a:sym typeface="Calibri"/>
              </a:rPr>
              <a:t>Woody, ENG 101.51: </a:t>
            </a:r>
            <a:r>
              <a:rPr b="1" lang="en">
                <a:highlight>
                  <a:schemeClr val="lt1"/>
                </a:highlight>
                <a:latin typeface="Calibri"/>
                <a:ea typeface="Calibri"/>
                <a:cs typeface="Calibri"/>
                <a:sym typeface="Calibri"/>
              </a:rPr>
              <a:t>T 6:00-9:00 PM  </a:t>
            </a:r>
            <a:r>
              <a:rPr b="1" lang="en">
                <a:highlight>
                  <a:srgbClr val="FCE5CD"/>
                </a:highlight>
                <a:latin typeface="Calibri"/>
                <a:ea typeface="Calibri"/>
                <a:cs typeface="Calibri"/>
                <a:sym typeface="Calibri"/>
              </a:rPr>
              <a:t>(HB)</a:t>
            </a:r>
            <a:endParaRPr b="1">
              <a:highlight>
                <a:srgbClr val="FCE5CD"/>
              </a:highlight>
              <a:latin typeface="Calibri"/>
              <a:ea typeface="Calibri"/>
              <a:cs typeface="Calibri"/>
              <a:sym typeface="Calibri"/>
            </a:endParaRPr>
          </a:p>
          <a:p>
            <a:pPr indent="0" lvl="0" marL="0" rtl="0" algn="l">
              <a:lnSpc>
                <a:spcPct val="100000"/>
              </a:lnSpc>
              <a:spcBef>
                <a:spcPts val="0"/>
              </a:spcBef>
              <a:spcAft>
                <a:spcPts val="0"/>
              </a:spcAft>
              <a:buNone/>
            </a:pPr>
            <a:r>
              <a:rPr b="1" lang="en">
                <a:highlight>
                  <a:schemeClr val="lt1"/>
                </a:highlight>
                <a:latin typeface="Calibri"/>
                <a:ea typeface="Calibri"/>
                <a:cs typeface="Calibri"/>
                <a:sym typeface="Calibri"/>
              </a:rPr>
              <a:t>Civjan</a:t>
            </a:r>
            <a:r>
              <a:rPr b="1" lang="en">
                <a:latin typeface="Calibri"/>
                <a:ea typeface="Calibri"/>
                <a:cs typeface="Calibri"/>
                <a:sym typeface="Calibri"/>
              </a:rPr>
              <a:t>, PSY 110.65: </a:t>
            </a:r>
            <a:r>
              <a:rPr b="1" lang="en">
                <a:highlight>
                  <a:schemeClr val="lt1"/>
                </a:highlight>
                <a:latin typeface="Calibri"/>
                <a:ea typeface="Calibri"/>
                <a:cs typeface="Calibri"/>
                <a:sym typeface="Calibri"/>
              </a:rPr>
              <a:t>Online </a:t>
            </a:r>
            <a:r>
              <a:rPr b="1" lang="en">
                <a:highlight>
                  <a:srgbClr val="FCE5CD"/>
                </a:highlight>
                <a:latin typeface="Calibri"/>
                <a:ea typeface="Calibri"/>
                <a:cs typeface="Calibri"/>
                <a:sym typeface="Calibri"/>
              </a:rPr>
              <a:t>(OL)</a:t>
            </a:r>
            <a:endParaRPr b="1">
              <a:highlight>
                <a:srgbClr val="FCE5CD"/>
              </a:highlight>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b="1">
              <a:highlight>
                <a:srgbClr val="FCE5CD"/>
              </a:highlight>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a:solidFill>
                  <a:srgbClr val="BF9000"/>
                </a:solidFill>
                <a:latin typeface="Calibri"/>
                <a:ea typeface="Calibri"/>
                <a:cs typeface="Calibri"/>
                <a:sym typeface="Calibri"/>
              </a:rPr>
              <a:t>CRN 10872: ENG 101.51 </a:t>
            </a:r>
            <a:endParaRPr b="1">
              <a:highlight>
                <a:srgbClr val="FCE5CD"/>
              </a:highlight>
              <a:latin typeface="Calibri"/>
              <a:ea typeface="Calibri"/>
              <a:cs typeface="Calibri"/>
              <a:sym typeface="Calibri"/>
            </a:endParaRPr>
          </a:p>
          <a:p>
            <a:pPr indent="0" lvl="0" marL="0" rtl="0" algn="l">
              <a:lnSpc>
                <a:spcPct val="100000"/>
              </a:lnSpc>
              <a:spcBef>
                <a:spcPts val="0"/>
              </a:spcBef>
              <a:spcAft>
                <a:spcPts val="0"/>
              </a:spcAft>
              <a:buNone/>
            </a:pPr>
            <a:r>
              <a:rPr b="1" lang="en">
                <a:solidFill>
                  <a:srgbClr val="BF9000"/>
                </a:solidFill>
                <a:latin typeface="Calibri"/>
                <a:ea typeface="Calibri"/>
                <a:cs typeface="Calibri"/>
                <a:sym typeface="Calibri"/>
              </a:rPr>
              <a:t>CRN </a:t>
            </a:r>
            <a:r>
              <a:rPr b="1" lang="en">
                <a:solidFill>
                  <a:srgbClr val="BF9000"/>
                </a:solidFill>
                <a:latin typeface="Calibri"/>
                <a:ea typeface="Calibri"/>
                <a:cs typeface="Calibri"/>
                <a:sym typeface="Calibri"/>
              </a:rPr>
              <a:t>10873: PSY 110.65</a:t>
            </a:r>
            <a:endParaRPr b="1">
              <a:solidFill>
                <a:srgbClr val="BF9000"/>
              </a:solidFill>
              <a:latin typeface="Calibri"/>
              <a:ea typeface="Calibri"/>
              <a:cs typeface="Calibri"/>
              <a:sym typeface="Calibri"/>
            </a:endParaRPr>
          </a:p>
          <a:p>
            <a:pPr indent="0" lvl="0" marL="0" rtl="0" algn="l">
              <a:lnSpc>
                <a:spcPct val="100000"/>
              </a:lnSpc>
              <a:spcBef>
                <a:spcPts val="0"/>
              </a:spcBef>
              <a:spcAft>
                <a:spcPts val="0"/>
              </a:spcAft>
              <a:buNone/>
            </a:pPr>
            <a:r>
              <a:t/>
            </a:r>
            <a:endParaRPr b="1">
              <a:solidFill>
                <a:srgbClr val="BF9000"/>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300">
                <a:highlight>
                  <a:srgbClr val="FFFF00"/>
                </a:highlight>
                <a:latin typeface="Arial"/>
                <a:ea typeface="Arial"/>
                <a:cs typeface="Arial"/>
                <a:sym typeface="Arial"/>
              </a:rPr>
              <a:t>Welcomes students in all majors	</a:t>
            </a:r>
            <a:endParaRPr b="1">
              <a:solidFill>
                <a:srgbClr val="BF9000"/>
              </a:solidFill>
              <a:highlight>
                <a:srgbClr val="FFFF00"/>
              </a:highlight>
              <a:latin typeface="Calibri"/>
              <a:ea typeface="Calibri"/>
              <a:cs typeface="Calibri"/>
              <a:sym typeface="Calibri"/>
            </a:endParaRPr>
          </a:p>
          <a:p>
            <a:pPr indent="0" lvl="0" marL="0" rtl="0" algn="l">
              <a:lnSpc>
                <a:spcPct val="100000"/>
              </a:lnSpc>
              <a:spcBef>
                <a:spcPts val="0"/>
              </a:spcBef>
              <a:spcAft>
                <a:spcPts val="0"/>
              </a:spcAft>
              <a:buNone/>
            </a:pPr>
            <a:r>
              <a:t/>
            </a:r>
            <a:endParaRPr b="1" sz="1200">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b="1" sz="1200">
              <a:latin typeface="Calibri"/>
              <a:ea typeface="Calibri"/>
              <a:cs typeface="Calibri"/>
              <a:sym typeface="Calibri"/>
            </a:endParaRPr>
          </a:p>
        </p:txBody>
      </p:sp>
      <p:sp>
        <p:nvSpPr>
          <p:cNvPr id="101" name="Google Shape;101;p18"/>
          <p:cNvSpPr txBox="1"/>
          <p:nvPr>
            <p:ph idx="2" type="body"/>
          </p:nvPr>
        </p:nvSpPr>
        <p:spPr>
          <a:xfrm>
            <a:off x="4217425" y="994850"/>
            <a:ext cx="4774200" cy="289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en">
                <a:solidFill>
                  <a:srgbClr val="000000"/>
                </a:solidFill>
                <a:latin typeface="Calibri"/>
                <a:ea typeface="Calibri"/>
                <a:cs typeface="Calibri"/>
                <a:sym typeface="Calibri"/>
              </a:rPr>
              <a:t>We've all been there - you feel a strange new symptom and you turn to "Dr. Google" to try to figure it out. Is this a helpful idea? Or does it send you down a late night rabbit hole of fear and worry? What about self-help books that promise improvements, or self-cures for physical and mental health challenges? This course will explore the American obsession with constant self-improvement. We'll look at the good and the bad sides of self-help; and learn how to know when professional help is warranted and important. We'll study and even try out some self-help ideas such as meditation, breathing exercises and more.</a:t>
            </a:r>
            <a:endParaRPr>
              <a:solidFill>
                <a:srgbClr val="000000"/>
              </a:solidFill>
              <a:latin typeface="Calibri"/>
              <a:ea typeface="Calibri"/>
              <a:cs typeface="Calibri"/>
              <a:sym typeface="Calibri"/>
            </a:endParaRPr>
          </a:p>
          <a:p>
            <a:pPr indent="0" lvl="0" marL="0" rtl="0" algn="l">
              <a:spcBef>
                <a:spcPts val="0"/>
              </a:spcBef>
              <a:spcAft>
                <a:spcPts val="0"/>
              </a:spcAft>
              <a:buNone/>
            </a:pPr>
            <a:r>
              <a:t/>
            </a:r>
            <a:endParaRPr>
              <a:solidFill>
                <a:srgbClr val="000000"/>
              </a:solidFill>
              <a:latin typeface="Calibri"/>
              <a:ea typeface="Calibri"/>
              <a:cs typeface="Calibri"/>
              <a:sym typeface="Calibri"/>
            </a:endParaRPr>
          </a:p>
          <a:p>
            <a:pPr indent="0" lvl="0" marL="0" rtl="0" algn="l">
              <a:spcBef>
                <a:spcPts val="0"/>
              </a:spcBef>
              <a:spcAft>
                <a:spcPts val="0"/>
              </a:spcAft>
              <a:buNone/>
            </a:pPr>
            <a:r>
              <a:rPr b="1" lang="en">
                <a:solidFill>
                  <a:srgbClr val="000000"/>
                </a:solidFill>
                <a:latin typeface="Calibri"/>
                <a:ea typeface="Calibri"/>
                <a:cs typeface="Calibri"/>
                <a:sym typeface="Calibri"/>
              </a:rPr>
              <a:t>Prerequisite: Eligibility to ENG 101</a:t>
            </a:r>
            <a:endParaRPr b="1">
              <a:solidFill>
                <a:srgbClr val="000000"/>
              </a:solidFill>
              <a:latin typeface="Calibri"/>
              <a:ea typeface="Calibri"/>
              <a:cs typeface="Calibri"/>
              <a:sym typeface="Calibri"/>
            </a:endParaRPr>
          </a:p>
          <a:p>
            <a:pPr indent="0" lvl="0" marL="0" rtl="0" algn="l">
              <a:spcBef>
                <a:spcPts val="0"/>
              </a:spcBef>
              <a:spcAft>
                <a:spcPts val="0"/>
              </a:spcAft>
              <a:buNone/>
            </a:pPr>
            <a:r>
              <a:t/>
            </a:r>
            <a:endParaRPr b="1" sz="500">
              <a:solidFill>
                <a:srgbClr val="000000"/>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a:latin typeface="Calibri"/>
                <a:ea typeface="Calibri"/>
                <a:cs typeface="Calibri"/>
                <a:sym typeface="Calibri"/>
              </a:rPr>
              <a:t>To be registered in this LC you must register in each of its courses individually.</a:t>
            </a:r>
            <a:endParaRPr b="1">
              <a:latin typeface="Calibri"/>
              <a:ea typeface="Calibri"/>
              <a:cs typeface="Calibri"/>
              <a:sym typeface="Calibri"/>
            </a:endParaRPr>
          </a:p>
          <a:p>
            <a:pPr indent="0" lvl="0" marL="0" rtl="0" algn="l">
              <a:spcBef>
                <a:spcPts val="0"/>
              </a:spcBef>
              <a:spcAft>
                <a:spcPts val="0"/>
              </a:spcAft>
              <a:buNone/>
            </a:pPr>
            <a:r>
              <a:t/>
            </a:r>
            <a:endParaRPr b="1">
              <a:solidFill>
                <a:srgbClr val="000000"/>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500">
              <a:highlight>
                <a:srgbClr val="FFFFFF"/>
              </a:highlight>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200">
              <a:highlight>
                <a:srgbClr val="FFFFFF"/>
              </a:highlight>
              <a:latin typeface="Calibri"/>
              <a:ea typeface="Calibri"/>
              <a:cs typeface="Calibri"/>
              <a:sym typeface="Calibri"/>
            </a:endParaRPr>
          </a:p>
        </p:txBody>
      </p:sp>
      <p:pic>
        <p:nvPicPr>
          <p:cNvPr id="102" name="Google Shape;102;p18"/>
          <p:cNvPicPr preferRelativeResize="0"/>
          <p:nvPr/>
        </p:nvPicPr>
        <p:blipFill>
          <a:blip r:embed="rId3">
            <a:alphaModFix/>
          </a:blip>
          <a:stretch>
            <a:fillRect/>
          </a:stretch>
        </p:blipFill>
        <p:spPr>
          <a:xfrm>
            <a:off x="710600" y="1314025"/>
            <a:ext cx="2640200" cy="19863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9"/>
          <p:cNvSpPr txBox="1"/>
          <p:nvPr>
            <p:ph type="title"/>
          </p:nvPr>
        </p:nvSpPr>
        <p:spPr>
          <a:xfrm>
            <a:off x="311700" y="315925"/>
            <a:ext cx="8520600" cy="831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a:solidFill>
                  <a:srgbClr val="1C4587"/>
                </a:solidFill>
              </a:rPr>
              <a:t>Got Questions?</a:t>
            </a:r>
            <a:endParaRPr b="1">
              <a:solidFill>
                <a:srgbClr val="1C4587"/>
              </a:solidFill>
            </a:endParaRPr>
          </a:p>
        </p:txBody>
      </p:sp>
      <p:sp>
        <p:nvSpPr>
          <p:cNvPr id="108" name="Google Shape;108;p19"/>
          <p:cNvSpPr txBox="1"/>
          <p:nvPr>
            <p:ph idx="1" type="body"/>
          </p:nvPr>
        </p:nvSpPr>
        <p:spPr>
          <a:xfrm>
            <a:off x="311700" y="1420025"/>
            <a:ext cx="8520600" cy="3159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latin typeface="Calibri"/>
                <a:ea typeface="Calibri"/>
                <a:cs typeface="Calibri"/>
                <a:sym typeface="Calibri"/>
              </a:rPr>
              <a:t>Feel free to contact Raúl D. Gutiérrez at:</a:t>
            </a:r>
            <a:endParaRPr sz="3000">
              <a:latin typeface="Calibri"/>
              <a:ea typeface="Calibri"/>
              <a:cs typeface="Calibri"/>
              <a:sym typeface="Calibri"/>
            </a:endParaRPr>
          </a:p>
          <a:p>
            <a:pPr indent="0" lvl="0" marL="0" rtl="0" algn="ctr">
              <a:spcBef>
                <a:spcPts val="1600"/>
              </a:spcBef>
              <a:spcAft>
                <a:spcPts val="0"/>
              </a:spcAft>
              <a:buNone/>
            </a:pPr>
            <a:r>
              <a:rPr lang="en" sz="3000" u="sng">
                <a:solidFill>
                  <a:schemeClr val="hlink"/>
                </a:solidFill>
                <a:latin typeface="Calibri"/>
                <a:ea typeface="Calibri"/>
                <a:cs typeface="Calibri"/>
                <a:sym typeface="Calibri"/>
                <a:hlinkClick r:id="rId3"/>
              </a:rPr>
              <a:t>lcprograms@hcc.edu</a:t>
            </a:r>
            <a:endParaRPr sz="3000">
              <a:latin typeface="Calibri"/>
              <a:ea typeface="Calibri"/>
              <a:cs typeface="Calibri"/>
              <a:sym typeface="Calibri"/>
            </a:endParaRPr>
          </a:p>
          <a:p>
            <a:pPr indent="0" lvl="0" marL="0" rtl="0" algn="l">
              <a:spcBef>
                <a:spcPts val="1600"/>
              </a:spcBef>
              <a:spcAft>
                <a:spcPts val="1600"/>
              </a:spcAft>
              <a:buNone/>
            </a:pPr>
            <a:r>
              <a:t/>
            </a:r>
            <a:endParaRPr sz="3000">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0"/>
          <p:cNvSpPr txBox="1"/>
          <p:nvPr>
            <p:ph type="title"/>
          </p:nvPr>
        </p:nvSpPr>
        <p:spPr>
          <a:xfrm>
            <a:off x="773700" y="1806450"/>
            <a:ext cx="7596600" cy="1530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7200"/>
              <a:t>LCs Are For Everyone!</a:t>
            </a:r>
            <a:endParaRPr b="1" sz="7200"/>
          </a:p>
          <a:p>
            <a:pPr indent="0" lvl="0" marL="0" rtl="0" algn="ctr">
              <a:spcBef>
                <a:spcPts val="0"/>
              </a:spcBef>
              <a:spcAft>
                <a:spcPts val="0"/>
              </a:spcAft>
              <a:buNone/>
            </a:pPr>
            <a:r>
              <a:rPr b="1" lang="en" sz="7200">
                <a:solidFill>
                  <a:srgbClr val="1C4587"/>
                </a:solidFill>
              </a:rPr>
              <a:t>LCs Are For YOU!</a:t>
            </a:r>
            <a:endParaRPr b="1" sz="7200">
              <a:solidFill>
                <a:srgbClr val="1C4587"/>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Luxe">
  <a:themeElements>
    <a:clrScheme name="Luxe">
      <a:dk1>
        <a:srgbClr val="000000"/>
      </a:dk1>
      <a:lt1>
        <a:srgbClr val="FFFFFF"/>
      </a:lt1>
      <a:dk2>
        <a:srgbClr val="B7B7B7"/>
      </a:dk2>
      <a:lt2>
        <a:srgbClr val="CCA677"/>
      </a:lt2>
      <a:accent1>
        <a:srgbClr val="5D4037"/>
      </a:accent1>
      <a:accent2>
        <a:srgbClr val="455A64"/>
      </a:accent2>
      <a:accent3>
        <a:srgbClr val="607D8B"/>
      </a:accent3>
      <a:accent4>
        <a:srgbClr val="78909C"/>
      </a:accent4>
      <a:accent5>
        <a:srgbClr val="57BB8A"/>
      </a:accent5>
      <a:accent6>
        <a:srgbClr val="DCE755"/>
      </a:accent6>
      <a:hlink>
        <a:srgbClr val="57BB8A"/>
      </a:hlink>
      <a:folHlink>
        <a:srgbClr val="57BB8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