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27" r:id="rId3"/>
    <p:sldId id="2147473485" r:id="rId4"/>
    <p:sldId id="2147473486" r:id="rId5"/>
    <p:sldId id="2147473487" r:id="rId6"/>
    <p:sldId id="2147473489" r:id="rId7"/>
    <p:sldId id="2147473493" r:id="rId8"/>
    <p:sldId id="21474734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72944" autoAdjust="0"/>
  </p:normalViewPr>
  <p:slideViewPr>
    <p:cSldViewPr snapToGrid="0">
      <p:cViewPr>
        <p:scale>
          <a:sx n="68" d="100"/>
          <a:sy n="68" d="100"/>
        </p:scale>
        <p:origin x="-114" y="-4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29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BAC5C-C500-4691-9B61-E4F4E9B20540}"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9DC65-15B7-461B-B227-CB114EAB40F5}" type="slidenum">
              <a:rPr lang="en-US" smtClean="0"/>
              <a:t>‹#›</a:t>
            </a:fld>
            <a:endParaRPr lang="en-US"/>
          </a:p>
        </p:txBody>
      </p:sp>
    </p:spTree>
    <p:extLst>
      <p:ext uri="{BB962C8B-B14F-4D97-AF65-F5344CB8AC3E}">
        <p14:creationId xmlns:p14="http://schemas.microsoft.com/office/powerpoint/2010/main" val="273558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84B9DC65-15B7-461B-B227-CB114EAB40F5}" type="slidenum">
              <a:rPr lang="en-US" smtClean="0"/>
              <a:t>1</a:t>
            </a:fld>
            <a:endParaRPr lang="en-US"/>
          </a:p>
        </p:txBody>
      </p:sp>
    </p:spTree>
    <p:extLst>
      <p:ext uri="{BB962C8B-B14F-4D97-AF65-F5344CB8AC3E}">
        <p14:creationId xmlns:p14="http://schemas.microsoft.com/office/powerpoint/2010/main" val="237131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C4E0A-4278-42B2-B406-63A9DC6E25E9}" type="slidenum">
              <a:rPr lang="en-US" smtClean="0"/>
              <a:t>2</a:t>
            </a:fld>
            <a:endParaRPr lang="en-US"/>
          </a:p>
        </p:txBody>
      </p:sp>
    </p:spTree>
    <p:extLst>
      <p:ext uri="{BB962C8B-B14F-4D97-AF65-F5344CB8AC3E}">
        <p14:creationId xmlns:p14="http://schemas.microsoft.com/office/powerpoint/2010/main" val="104642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9DC65-15B7-461B-B227-CB114EAB40F5}" type="slidenum">
              <a:rPr lang="en-US" smtClean="0"/>
              <a:t>4</a:t>
            </a:fld>
            <a:endParaRPr lang="en-US"/>
          </a:p>
        </p:txBody>
      </p:sp>
    </p:spTree>
    <p:extLst>
      <p:ext uri="{BB962C8B-B14F-4D97-AF65-F5344CB8AC3E}">
        <p14:creationId xmlns:p14="http://schemas.microsoft.com/office/powerpoint/2010/main" val="84308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abecc9fd5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13abecc9fd5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90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C4E0A-4278-42B2-B406-63A9DC6E25E9}" type="slidenum">
              <a:rPr lang="en-US" smtClean="0"/>
              <a:t>7</a:t>
            </a:fld>
            <a:endParaRPr lang="en-US"/>
          </a:p>
        </p:txBody>
      </p:sp>
    </p:spTree>
    <p:extLst>
      <p:ext uri="{BB962C8B-B14F-4D97-AF65-F5344CB8AC3E}">
        <p14:creationId xmlns:p14="http://schemas.microsoft.com/office/powerpoint/2010/main" val="183826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C4E0A-4278-42B2-B406-63A9DC6E25E9}" type="slidenum">
              <a:rPr lang="en-US" smtClean="0"/>
              <a:t>8</a:t>
            </a:fld>
            <a:endParaRPr lang="en-US"/>
          </a:p>
        </p:txBody>
      </p:sp>
    </p:spTree>
    <p:extLst>
      <p:ext uri="{BB962C8B-B14F-4D97-AF65-F5344CB8AC3E}">
        <p14:creationId xmlns:p14="http://schemas.microsoft.com/office/powerpoint/2010/main" val="95928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9E645-4B84-403A-9410-17060D0F50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B007D69-DC39-4526-8917-BE4A4DEA51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7BCB191-99F1-46F5-B900-7B791F405435}"/>
              </a:ext>
            </a:extLst>
          </p:cNvPr>
          <p:cNvSpPr>
            <a:spLocks noGrp="1"/>
          </p:cNvSpPr>
          <p:nvPr>
            <p:ph type="dt" sz="half" idx="10"/>
          </p:nvPr>
        </p:nvSpPr>
        <p:spPr/>
        <p:txBody>
          <a:bodyPr/>
          <a:lstStyle/>
          <a:p>
            <a:fld id="{9D7BF4B5-06BC-495D-BE6E-3728E1288D06}" type="datetimeFigureOut">
              <a:rPr lang="en-US" smtClean="0"/>
              <a:t>3/3/2023</a:t>
            </a:fld>
            <a:endParaRPr lang="en-US"/>
          </a:p>
        </p:txBody>
      </p:sp>
      <p:sp>
        <p:nvSpPr>
          <p:cNvPr id="5" name="Footer Placeholder 4">
            <a:extLst>
              <a:ext uri="{FF2B5EF4-FFF2-40B4-BE49-F238E27FC236}">
                <a16:creationId xmlns:a16="http://schemas.microsoft.com/office/drawing/2014/main" xmlns="" id="{504D33E1-D0B5-4AF6-BDE4-C89F4F323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DF9F52-906D-4DE5-AF8B-D90AEEEF4179}"/>
              </a:ext>
            </a:extLst>
          </p:cNvPr>
          <p:cNvSpPr>
            <a:spLocks noGrp="1"/>
          </p:cNvSpPr>
          <p:nvPr>
            <p:ph type="sldNum" sz="quarter" idx="12"/>
          </p:nvPr>
        </p:nvSpPr>
        <p:spPr/>
        <p:txBody>
          <a:bodyPr/>
          <a:lstStyle/>
          <a:p>
            <a:fld id="{5F28A611-9A8F-4A36-9C8E-9D1A30E2724E}" type="slidenum">
              <a:rPr lang="en-US" smtClean="0"/>
              <a:t>‹#›</a:t>
            </a:fld>
            <a:endParaRPr lang="en-US"/>
          </a:p>
        </p:txBody>
      </p:sp>
    </p:spTree>
    <p:extLst>
      <p:ext uri="{BB962C8B-B14F-4D97-AF65-F5344CB8AC3E}">
        <p14:creationId xmlns:p14="http://schemas.microsoft.com/office/powerpoint/2010/main" val="108133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7E203E-CD05-402C-B0D8-6D37211501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5C325D8-F02E-41AB-B1DE-6D40C09620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DAB44F-7F5A-4F10-A196-06C05927F457}"/>
              </a:ext>
            </a:extLst>
          </p:cNvPr>
          <p:cNvSpPr>
            <a:spLocks noGrp="1"/>
          </p:cNvSpPr>
          <p:nvPr>
            <p:ph type="dt" sz="half" idx="10"/>
          </p:nvPr>
        </p:nvSpPr>
        <p:spPr/>
        <p:txBody>
          <a:bodyPr/>
          <a:lstStyle/>
          <a:p>
            <a:fld id="{9D7BF4B5-06BC-495D-BE6E-3728E1288D06}" type="datetimeFigureOut">
              <a:rPr lang="en-US" smtClean="0"/>
              <a:t>3/3/2023</a:t>
            </a:fld>
            <a:endParaRPr lang="en-US"/>
          </a:p>
        </p:txBody>
      </p:sp>
      <p:sp>
        <p:nvSpPr>
          <p:cNvPr id="5" name="Footer Placeholder 4">
            <a:extLst>
              <a:ext uri="{FF2B5EF4-FFF2-40B4-BE49-F238E27FC236}">
                <a16:creationId xmlns:a16="http://schemas.microsoft.com/office/drawing/2014/main" xmlns="" id="{CF67D874-3332-4814-AD4C-E669D29DA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018A9E-09E7-4554-9017-DDDAB01176D3}"/>
              </a:ext>
            </a:extLst>
          </p:cNvPr>
          <p:cNvSpPr>
            <a:spLocks noGrp="1"/>
          </p:cNvSpPr>
          <p:nvPr>
            <p:ph type="sldNum" sz="quarter" idx="12"/>
          </p:nvPr>
        </p:nvSpPr>
        <p:spPr/>
        <p:txBody>
          <a:bodyPr/>
          <a:lstStyle/>
          <a:p>
            <a:fld id="{5F28A611-9A8F-4A36-9C8E-9D1A30E2724E}" type="slidenum">
              <a:rPr lang="en-US" smtClean="0"/>
              <a:t>‹#›</a:t>
            </a:fld>
            <a:endParaRPr lang="en-US"/>
          </a:p>
        </p:txBody>
      </p:sp>
    </p:spTree>
    <p:extLst>
      <p:ext uri="{BB962C8B-B14F-4D97-AF65-F5344CB8AC3E}">
        <p14:creationId xmlns:p14="http://schemas.microsoft.com/office/powerpoint/2010/main" val="187293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978A713-FC0E-4AAE-BAED-EA253D4CF2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95D52BD-80E4-4AFF-B2C5-C6E1C73B66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DAC598-E651-4D86-8AE4-AA53D87930F0}"/>
              </a:ext>
            </a:extLst>
          </p:cNvPr>
          <p:cNvSpPr>
            <a:spLocks noGrp="1"/>
          </p:cNvSpPr>
          <p:nvPr>
            <p:ph type="dt" sz="half" idx="10"/>
          </p:nvPr>
        </p:nvSpPr>
        <p:spPr/>
        <p:txBody>
          <a:bodyPr/>
          <a:lstStyle/>
          <a:p>
            <a:fld id="{9D7BF4B5-06BC-495D-BE6E-3728E1288D06}" type="datetimeFigureOut">
              <a:rPr lang="en-US" smtClean="0"/>
              <a:t>3/3/2023</a:t>
            </a:fld>
            <a:endParaRPr lang="en-US"/>
          </a:p>
        </p:txBody>
      </p:sp>
      <p:sp>
        <p:nvSpPr>
          <p:cNvPr id="5" name="Footer Placeholder 4">
            <a:extLst>
              <a:ext uri="{FF2B5EF4-FFF2-40B4-BE49-F238E27FC236}">
                <a16:creationId xmlns:a16="http://schemas.microsoft.com/office/drawing/2014/main" xmlns="" id="{D1E61080-B0C7-49CA-AB59-3A4B80D26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7521F1-9C8B-48CE-8641-842F6C03E1BF}"/>
              </a:ext>
            </a:extLst>
          </p:cNvPr>
          <p:cNvSpPr>
            <a:spLocks noGrp="1"/>
          </p:cNvSpPr>
          <p:nvPr>
            <p:ph type="sldNum" sz="quarter" idx="12"/>
          </p:nvPr>
        </p:nvSpPr>
        <p:spPr/>
        <p:txBody>
          <a:bodyPr/>
          <a:lstStyle/>
          <a:p>
            <a:fld id="{5F28A611-9A8F-4A36-9C8E-9D1A30E2724E}" type="slidenum">
              <a:rPr lang="en-US" smtClean="0"/>
              <a:t>‹#›</a:t>
            </a:fld>
            <a:endParaRPr lang="en-US"/>
          </a:p>
        </p:txBody>
      </p:sp>
    </p:spTree>
    <p:extLst>
      <p:ext uri="{BB962C8B-B14F-4D97-AF65-F5344CB8AC3E}">
        <p14:creationId xmlns:p14="http://schemas.microsoft.com/office/powerpoint/2010/main" val="121967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entere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10B8CE6-A280-C945-A6DD-7E5474F6371C}"/>
              </a:ext>
            </a:extLst>
          </p:cNvPr>
          <p:cNvPicPr>
            <a:picLocks noChangeAspect="1"/>
          </p:cNvPicPr>
          <p:nvPr userDrawn="1"/>
        </p:nvPicPr>
        <p:blipFill>
          <a:blip r:embed="rId2"/>
          <a:srcRect/>
          <a:stretch/>
        </p:blipFill>
        <p:spPr>
          <a:xfrm>
            <a:off x="11639988" y="150813"/>
            <a:ext cx="390964" cy="417799"/>
          </a:xfrm>
          <a:prstGeom prst="rect">
            <a:avLst/>
          </a:prstGeom>
        </p:spPr>
      </p:pic>
      <p:sp>
        <p:nvSpPr>
          <p:cNvPr id="11" name="Rectangle 10">
            <a:extLst>
              <a:ext uri="{FF2B5EF4-FFF2-40B4-BE49-F238E27FC236}">
                <a16:creationId xmlns:a16="http://schemas.microsoft.com/office/drawing/2014/main" xmlns="" id="{2DB9964E-4076-614A-8558-8B2621C5706E}"/>
              </a:ext>
            </a:extLst>
          </p:cNvPr>
          <p:cNvSpPr/>
          <p:nvPr userDrawn="1"/>
        </p:nvSpPr>
        <p:spPr>
          <a:xfrm>
            <a:off x="571500" y="863093"/>
            <a:ext cx="3314700" cy="27337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0" baseline="0" dirty="0"/>
              <a:t>Entry Level</a:t>
            </a:r>
          </a:p>
        </p:txBody>
      </p:sp>
      <p:sp>
        <p:nvSpPr>
          <p:cNvPr id="12" name="Rectangle 11">
            <a:extLst>
              <a:ext uri="{FF2B5EF4-FFF2-40B4-BE49-F238E27FC236}">
                <a16:creationId xmlns:a16="http://schemas.microsoft.com/office/drawing/2014/main" xmlns="" id="{B1287836-2648-FF4B-93DD-26F4E86BD3EE}"/>
              </a:ext>
            </a:extLst>
          </p:cNvPr>
          <p:cNvSpPr/>
          <p:nvPr userDrawn="1"/>
        </p:nvSpPr>
        <p:spPr>
          <a:xfrm>
            <a:off x="4419600" y="863093"/>
            <a:ext cx="3352799" cy="27337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0" baseline="0" dirty="0">
                <a:solidFill>
                  <a:schemeClr val="tx1"/>
                </a:solidFill>
              </a:rPr>
              <a:t>Intermediate Level</a:t>
            </a:r>
          </a:p>
        </p:txBody>
      </p:sp>
      <p:sp>
        <p:nvSpPr>
          <p:cNvPr id="13" name="Rectangle 12">
            <a:extLst>
              <a:ext uri="{FF2B5EF4-FFF2-40B4-BE49-F238E27FC236}">
                <a16:creationId xmlns:a16="http://schemas.microsoft.com/office/drawing/2014/main" xmlns="" id="{42E598B6-A991-C840-B742-BCED5B933B0F}"/>
              </a:ext>
            </a:extLst>
          </p:cNvPr>
          <p:cNvSpPr/>
          <p:nvPr userDrawn="1"/>
        </p:nvSpPr>
        <p:spPr>
          <a:xfrm>
            <a:off x="8303556" y="863093"/>
            <a:ext cx="3316944" cy="27337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0" baseline="0" dirty="0"/>
              <a:t>Advanced Level</a:t>
            </a:r>
          </a:p>
        </p:txBody>
      </p:sp>
      <p:sp>
        <p:nvSpPr>
          <p:cNvPr id="15" name="Text Placeholder 14">
            <a:extLst>
              <a:ext uri="{FF2B5EF4-FFF2-40B4-BE49-F238E27FC236}">
                <a16:creationId xmlns:a16="http://schemas.microsoft.com/office/drawing/2014/main" xmlns="" id="{27A7122E-54BA-534F-B2B0-5458F60811B2}"/>
              </a:ext>
            </a:extLst>
          </p:cNvPr>
          <p:cNvSpPr>
            <a:spLocks noGrp="1"/>
          </p:cNvSpPr>
          <p:nvPr userDrawn="1">
            <p:ph type="body" sz="quarter" idx="10" hasCustomPrompt="1"/>
          </p:nvPr>
        </p:nvSpPr>
        <p:spPr>
          <a:xfrm>
            <a:off x="571500" y="366206"/>
            <a:ext cx="10923588" cy="404812"/>
          </a:xfrm>
          <a:prstGeom prst="rect">
            <a:avLst/>
          </a:prstGeom>
        </p:spPr>
        <p:txBody>
          <a:bodyPr/>
          <a:lstStyle>
            <a:lvl1pPr marL="0" indent="0">
              <a:buNone/>
              <a:defRPr sz="2000" b="1">
                <a:solidFill>
                  <a:schemeClr val="tx1"/>
                </a:solidFill>
              </a:defRPr>
            </a:lvl1pPr>
          </a:lstStyle>
          <a:p>
            <a:pPr lvl="0"/>
            <a:r>
              <a:rPr lang="en-US" dirty="0"/>
              <a:t>[ Type Career Map Title Here ]</a:t>
            </a:r>
          </a:p>
        </p:txBody>
      </p:sp>
      <p:sp>
        <p:nvSpPr>
          <p:cNvPr id="23" name="Rectangle 22">
            <a:extLst>
              <a:ext uri="{FF2B5EF4-FFF2-40B4-BE49-F238E27FC236}">
                <a16:creationId xmlns:a16="http://schemas.microsoft.com/office/drawing/2014/main" xmlns="" id="{6AB8A088-6DF5-A247-9FA4-E95C85702F9D}"/>
              </a:ext>
            </a:extLst>
          </p:cNvPr>
          <p:cNvSpPr/>
          <p:nvPr userDrawn="1"/>
        </p:nvSpPr>
        <p:spPr>
          <a:xfrm>
            <a:off x="570062" y="1127232"/>
            <a:ext cx="3314700" cy="984885"/>
          </a:xfrm>
          <a:prstGeom prst="rect">
            <a:avLst/>
          </a:prstGeom>
          <a:noFill/>
          <a:ln w="12700">
            <a:solidFill>
              <a:schemeClr val="accent4"/>
            </a:solidFill>
            <a:prstDash val="dash"/>
            <a:extLst>
              <a:ext uri="{C807C97D-BFC1-408E-A445-0C87EB9F89A2}">
                <ask:lineSketchStyleProps xmlns:ask="http://schemas.microsoft.com/office/drawing/2018/sketchyshapes" xmlns="" sd="1219033472">
                  <a:custGeom>
                    <a:avLst/>
                    <a:gdLst>
                      <a:gd name="connsiteX0" fmla="*/ 0 w 3314700"/>
                      <a:gd name="connsiteY0" fmla="*/ 0 h 984885"/>
                      <a:gd name="connsiteX1" fmla="*/ 3314700 w 3314700"/>
                      <a:gd name="connsiteY1" fmla="*/ 0 h 984885"/>
                      <a:gd name="connsiteX2" fmla="*/ 3314700 w 3314700"/>
                      <a:gd name="connsiteY2" fmla="*/ 984885 h 984885"/>
                      <a:gd name="connsiteX3" fmla="*/ 0 w 3314700"/>
                      <a:gd name="connsiteY3" fmla="*/ 984885 h 984885"/>
                      <a:gd name="connsiteX4" fmla="*/ 0 w 3314700"/>
                      <a:gd name="connsiteY4" fmla="*/ 0 h 984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0" h="984885" extrusionOk="0">
                        <a:moveTo>
                          <a:pt x="0" y="0"/>
                        </a:moveTo>
                        <a:cubicBezTo>
                          <a:pt x="1207536" y="118645"/>
                          <a:pt x="2169222" y="116012"/>
                          <a:pt x="3314700" y="0"/>
                        </a:cubicBezTo>
                        <a:cubicBezTo>
                          <a:pt x="3390741" y="290601"/>
                          <a:pt x="3300576" y="865566"/>
                          <a:pt x="3314700" y="984885"/>
                        </a:cubicBezTo>
                        <a:cubicBezTo>
                          <a:pt x="2456557" y="1119485"/>
                          <a:pt x="952289" y="827689"/>
                          <a:pt x="0" y="984885"/>
                        </a:cubicBezTo>
                        <a:cubicBezTo>
                          <a:pt x="-35585" y="775416"/>
                          <a:pt x="-17167" y="391758"/>
                          <a:pt x="0" y="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nchorCtr="0">
            <a:noAutofit/>
          </a:bodyPr>
          <a:lstStyle/>
          <a:p>
            <a:r>
              <a:rPr lang="en-US" sz="1000" b="1" dirty="0">
                <a:solidFill>
                  <a:schemeClr val="tx1"/>
                </a:solidFill>
              </a:rPr>
              <a:t>Technology Skills</a:t>
            </a:r>
          </a:p>
        </p:txBody>
      </p:sp>
      <p:sp>
        <p:nvSpPr>
          <p:cNvPr id="24" name="Rectangle 23">
            <a:extLst>
              <a:ext uri="{FF2B5EF4-FFF2-40B4-BE49-F238E27FC236}">
                <a16:creationId xmlns:a16="http://schemas.microsoft.com/office/drawing/2014/main" xmlns="" id="{D5CC4DCA-EA41-D54B-B34E-AC43E00CFF46}"/>
              </a:ext>
            </a:extLst>
          </p:cNvPr>
          <p:cNvSpPr/>
          <p:nvPr userDrawn="1"/>
        </p:nvSpPr>
        <p:spPr>
          <a:xfrm>
            <a:off x="4428832" y="1127232"/>
            <a:ext cx="3343568" cy="954107"/>
          </a:xfrm>
          <a:prstGeom prst="rect">
            <a:avLst/>
          </a:prstGeom>
          <a:noFill/>
          <a:ln w="12700">
            <a:solidFill>
              <a:schemeClr val="accent3"/>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nchorCtr="0">
            <a:noAutofit/>
          </a:bodyPr>
          <a:lstStyle/>
          <a:p>
            <a:r>
              <a:rPr lang="en-US" sz="1000" b="1" dirty="0">
                <a:solidFill>
                  <a:schemeClr val="tx1"/>
                </a:solidFill>
              </a:rPr>
              <a:t>Technology Skills</a:t>
            </a:r>
          </a:p>
        </p:txBody>
      </p:sp>
      <p:sp>
        <p:nvSpPr>
          <p:cNvPr id="25" name="Rectangle 24">
            <a:extLst>
              <a:ext uri="{FF2B5EF4-FFF2-40B4-BE49-F238E27FC236}">
                <a16:creationId xmlns:a16="http://schemas.microsoft.com/office/drawing/2014/main" xmlns="" id="{2CF49EA5-86AF-2F4F-86F0-21380A434DEA}"/>
              </a:ext>
            </a:extLst>
          </p:cNvPr>
          <p:cNvSpPr/>
          <p:nvPr userDrawn="1"/>
        </p:nvSpPr>
        <p:spPr>
          <a:xfrm>
            <a:off x="8305224" y="1127232"/>
            <a:ext cx="3311528" cy="954107"/>
          </a:xfrm>
          <a:prstGeom prst="rect">
            <a:avLst/>
          </a:prstGeom>
          <a:no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nchorCtr="0">
            <a:noAutofit/>
          </a:bodyPr>
          <a:lstStyle/>
          <a:p>
            <a:r>
              <a:rPr lang="en-US" sz="1000" b="1" dirty="0">
                <a:solidFill>
                  <a:schemeClr val="tx1"/>
                </a:solidFill>
              </a:rPr>
              <a:t>Technology Skills</a:t>
            </a:r>
          </a:p>
        </p:txBody>
      </p:sp>
    </p:spTree>
    <p:extLst>
      <p:ext uri="{BB962C8B-B14F-4D97-AF65-F5344CB8AC3E}">
        <p14:creationId xmlns:p14="http://schemas.microsoft.com/office/powerpoint/2010/main" val="1824951145"/>
      </p:ext>
    </p:extLst>
  </p:cSld>
  <p:clrMapOvr>
    <a:masterClrMapping/>
  </p:clrMapOvr>
  <p:extLst>
    <p:ext uri="{DCECCB84-F9BA-43D5-87BE-67443E8EF086}">
      <p15:sldGuideLst xmlns:p15="http://schemas.microsoft.com/office/powerpoint/2012/main" xmlns="">
        <p15:guide id="1" orient="horz" pos="1416">
          <p15:clr>
            <a:srgbClr val="FBAE40"/>
          </p15:clr>
        </p15:guide>
        <p15:guide id="2" pos="2448">
          <p15:clr>
            <a:srgbClr val="FBAE40"/>
          </p15:clr>
        </p15:guide>
        <p15:guide id="3" pos="360">
          <p15:clr>
            <a:srgbClr val="FBAE40"/>
          </p15:clr>
        </p15:guide>
        <p15:guide id="4" pos="7320">
          <p15:clr>
            <a:srgbClr val="FBAE40"/>
          </p15:clr>
        </p15:guide>
        <p15:guide id="7" pos="5232">
          <p15:clr>
            <a:srgbClr val="FBAE40"/>
          </p15:clr>
        </p15:guide>
        <p15:guide id="8" orient="horz" pos="4128">
          <p15:clr>
            <a:srgbClr val="FBAE40"/>
          </p15:clr>
        </p15:guide>
        <p15:guide id="10" pos="4896">
          <p15:clr>
            <a:srgbClr val="FBAE40"/>
          </p15:clr>
        </p15:guide>
        <p15:guide id="11" pos="2784">
          <p15:clr>
            <a:srgbClr val="FBAE40"/>
          </p15:clr>
        </p15:guide>
        <p15:guide id="12" pos="1344">
          <p15:clr>
            <a:srgbClr val="FBAE40"/>
          </p15:clr>
        </p15:guide>
        <p15:guide id="13" pos="1464">
          <p15:clr>
            <a:srgbClr val="FBAE40"/>
          </p15:clr>
        </p15:guide>
        <p15:guide id="14" pos="3768">
          <p15:clr>
            <a:srgbClr val="FBAE40"/>
          </p15:clr>
        </p15:guide>
        <p15:guide id="15" pos="3888">
          <p15:clr>
            <a:srgbClr val="FBAE40"/>
          </p15:clr>
        </p15:guide>
        <p15:guide id="16" pos="6216">
          <p15:clr>
            <a:srgbClr val="FBAE40"/>
          </p15:clr>
        </p15:guide>
        <p15:guide id="17" pos="63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entered Text">
  <p:cSld name="1_Centered Text">
    <p:spTree>
      <p:nvGrpSpPr>
        <p:cNvPr id="1" name="Shape 10"/>
        <p:cNvGrpSpPr/>
        <p:nvPr/>
      </p:nvGrpSpPr>
      <p:grpSpPr>
        <a:xfrm>
          <a:off x="0" y="0"/>
          <a:ext cx="0" cy="0"/>
          <a:chOff x="0" y="0"/>
          <a:chExt cx="0" cy="0"/>
        </a:xfrm>
      </p:grpSpPr>
      <p:pic>
        <p:nvPicPr>
          <p:cNvPr id="11" name="Google Shape;11;p4"/>
          <p:cNvPicPr preferRelativeResize="0"/>
          <p:nvPr/>
        </p:nvPicPr>
        <p:blipFill rotWithShape="1">
          <a:blip r:embed="rId2">
            <a:alphaModFix/>
          </a:blip>
          <a:srcRect/>
          <a:stretch/>
        </p:blipFill>
        <p:spPr>
          <a:xfrm>
            <a:off x="11639988" y="150813"/>
            <a:ext cx="390964" cy="417799"/>
          </a:xfrm>
          <a:prstGeom prst="rect">
            <a:avLst/>
          </a:prstGeom>
          <a:noFill/>
          <a:ln>
            <a:noFill/>
          </a:ln>
        </p:spPr>
      </p:pic>
      <p:sp>
        <p:nvSpPr>
          <p:cNvPr id="12" name="Google Shape;12;p4"/>
          <p:cNvSpPr/>
          <p:nvPr/>
        </p:nvSpPr>
        <p:spPr>
          <a:xfrm>
            <a:off x="571500" y="863093"/>
            <a:ext cx="3314700" cy="27337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chemeClr val="lt1"/>
                </a:solidFill>
                <a:latin typeface="Arial"/>
                <a:ea typeface="Arial"/>
                <a:cs typeface="Arial"/>
                <a:sym typeface="Arial"/>
              </a:rPr>
              <a:t>Entry Level</a:t>
            </a:r>
            <a:endParaRPr/>
          </a:p>
        </p:txBody>
      </p:sp>
      <p:sp>
        <p:nvSpPr>
          <p:cNvPr id="13" name="Google Shape;13;p4"/>
          <p:cNvSpPr/>
          <p:nvPr/>
        </p:nvSpPr>
        <p:spPr>
          <a:xfrm>
            <a:off x="4419600" y="863093"/>
            <a:ext cx="3352799" cy="27337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chemeClr val="dk1"/>
                </a:solidFill>
                <a:latin typeface="Arial"/>
                <a:ea typeface="Arial"/>
                <a:cs typeface="Arial"/>
                <a:sym typeface="Arial"/>
              </a:rPr>
              <a:t>Intermediate Level</a:t>
            </a:r>
            <a:endParaRPr/>
          </a:p>
        </p:txBody>
      </p:sp>
      <p:sp>
        <p:nvSpPr>
          <p:cNvPr id="14" name="Google Shape;14;p4"/>
          <p:cNvSpPr/>
          <p:nvPr/>
        </p:nvSpPr>
        <p:spPr>
          <a:xfrm>
            <a:off x="8303556" y="863093"/>
            <a:ext cx="3316944" cy="27337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chemeClr val="lt1"/>
                </a:solidFill>
                <a:latin typeface="Arial"/>
                <a:ea typeface="Arial"/>
                <a:cs typeface="Arial"/>
                <a:sym typeface="Arial"/>
              </a:rPr>
              <a:t>Advanced Level</a:t>
            </a:r>
            <a:endParaRPr/>
          </a:p>
        </p:txBody>
      </p:sp>
      <p:sp>
        <p:nvSpPr>
          <p:cNvPr id="15" name="Google Shape;15;p4"/>
          <p:cNvSpPr txBox="1">
            <a:spLocks noGrp="1"/>
          </p:cNvSpPr>
          <p:nvPr>
            <p:ph type="body" idx="1"/>
          </p:nvPr>
        </p:nvSpPr>
        <p:spPr>
          <a:xfrm>
            <a:off x="571500" y="366206"/>
            <a:ext cx="10923588" cy="4048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2pPr>
            <a:lvl3pPr marL="1371600" marR="0" lvl="2" indent="-317500" algn="l" rtl="0">
              <a:lnSpc>
                <a:spcPct val="90000"/>
              </a:lnSpc>
              <a:spcBef>
                <a:spcPts val="5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3pPr>
            <a:lvl4pPr marL="1828800" marR="0" lvl="3" indent="-317500" algn="l" rtl="0">
              <a:lnSpc>
                <a:spcPct val="90000"/>
              </a:lnSpc>
              <a:spcBef>
                <a:spcPts val="5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5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4"/>
          <p:cNvSpPr/>
          <p:nvPr/>
        </p:nvSpPr>
        <p:spPr>
          <a:xfrm>
            <a:off x="570062" y="1127232"/>
            <a:ext cx="3314700" cy="984885"/>
          </a:xfrm>
          <a:prstGeom prst="rect">
            <a:avLst/>
          </a:prstGeom>
          <a:noFill/>
          <a:ln w="12700" cap="flat" cmpd="sng">
            <a:solidFill>
              <a:schemeClr val="accent4"/>
            </a:solidFill>
            <a:prstDash val="dash"/>
            <a:miter lim="800000"/>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US" sz="1000" b="1" i="0" u="none" strike="noStrike" cap="none">
                <a:solidFill>
                  <a:schemeClr val="dk1"/>
                </a:solidFill>
                <a:latin typeface="Arial"/>
                <a:ea typeface="Arial"/>
                <a:cs typeface="Arial"/>
                <a:sym typeface="Arial"/>
              </a:rPr>
              <a:t>Technology Skills</a:t>
            </a:r>
            <a:endParaRPr/>
          </a:p>
        </p:txBody>
      </p:sp>
      <p:sp>
        <p:nvSpPr>
          <p:cNvPr id="17" name="Google Shape;17;p4"/>
          <p:cNvSpPr/>
          <p:nvPr/>
        </p:nvSpPr>
        <p:spPr>
          <a:xfrm>
            <a:off x="4428832" y="1127232"/>
            <a:ext cx="3343568" cy="954107"/>
          </a:xfrm>
          <a:prstGeom prst="rect">
            <a:avLst/>
          </a:prstGeom>
          <a:noFill/>
          <a:ln w="12700" cap="flat" cmpd="sng">
            <a:solidFill>
              <a:schemeClr val="accent3"/>
            </a:solidFill>
            <a:prstDash val="dash"/>
            <a:miter lim="800000"/>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Technology Skills</a:t>
            </a:r>
            <a:endParaRPr/>
          </a:p>
        </p:txBody>
      </p:sp>
      <p:sp>
        <p:nvSpPr>
          <p:cNvPr id="18" name="Google Shape;18;p4"/>
          <p:cNvSpPr/>
          <p:nvPr/>
        </p:nvSpPr>
        <p:spPr>
          <a:xfrm>
            <a:off x="8305224" y="1127232"/>
            <a:ext cx="3311528" cy="954107"/>
          </a:xfrm>
          <a:prstGeom prst="rect">
            <a:avLst/>
          </a:prstGeom>
          <a:noFill/>
          <a:ln w="12700" cap="flat" cmpd="sng">
            <a:solidFill>
              <a:schemeClr val="accent1"/>
            </a:solidFill>
            <a:prstDash val="dash"/>
            <a:miter lim="800000"/>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Technology Skills</a:t>
            </a:r>
            <a:endParaRPr/>
          </a:p>
        </p:txBody>
      </p:sp>
    </p:spTree>
    <p:extLst>
      <p:ext uri="{BB962C8B-B14F-4D97-AF65-F5344CB8AC3E}">
        <p14:creationId xmlns:p14="http://schemas.microsoft.com/office/powerpoint/2010/main" val="3647260581"/>
      </p:ext>
    </p:extLst>
  </p:cSld>
  <p:clrMapOvr>
    <a:masterClrMapping/>
  </p:clrMapOvr>
  <p:extLst>
    <p:ext uri="{DCECCB84-F9BA-43D5-87BE-67443E8EF086}">
      <p15:sldGuideLst xmlns:p15="http://schemas.microsoft.com/office/powerpoint/2012/main" xmlns="">
        <p15:guide id="1" orient="horz" pos="1416">
          <p15:clr>
            <a:srgbClr val="FBAE40"/>
          </p15:clr>
        </p15:guide>
        <p15:guide id="2" pos="2448">
          <p15:clr>
            <a:srgbClr val="FBAE40"/>
          </p15:clr>
        </p15:guide>
        <p15:guide id="3" pos="360">
          <p15:clr>
            <a:srgbClr val="FBAE40"/>
          </p15:clr>
        </p15:guide>
        <p15:guide id="4" pos="7320">
          <p15:clr>
            <a:srgbClr val="FBAE40"/>
          </p15:clr>
        </p15:guide>
        <p15:guide id="5" pos="5232">
          <p15:clr>
            <a:srgbClr val="FBAE40"/>
          </p15:clr>
        </p15:guide>
        <p15:guide id="6" orient="horz" pos="4128">
          <p15:clr>
            <a:srgbClr val="FBAE40"/>
          </p15:clr>
        </p15:guide>
        <p15:guide id="7" pos="4896">
          <p15:clr>
            <a:srgbClr val="FBAE40"/>
          </p15:clr>
        </p15:guide>
        <p15:guide id="8" pos="2784">
          <p15:clr>
            <a:srgbClr val="FBAE40"/>
          </p15:clr>
        </p15:guide>
        <p15:guide id="9" pos="1344">
          <p15:clr>
            <a:srgbClr val="FBAE40"/>
          </p15:clr>
        </p15:guide>
        <p15:guide id="10" pos="1464">
          <p15:clr>
            <a:srgbClr val="FBAE40"/>
          </p15:clr>
        </p15:guide>
        <p15:guide id="11" pos="3768">
          <p15:clr>
            <a:srgbClr val="FBAE40"/>
          </p15:clr>
        </p15:guide>
        <p15:guide id="12" pos="3888">
          <p15:clr>
            <a:srgbClr val="FBAE40"/>
          </p15:clr>
        </p15:guide>
        <p15:guide id="13" pos="6216">
          <p15:clr>
            <a:srgbClr val="FBAE40"/>
          </p15:clr>
        </p15:guide>
        <p15:guide id="14" pos="6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13413A-F8C3-4C0C-91C3-B31C471BC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D13325-0EE0-4444-8058-B367068C0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C78A22-041A-41D2-BEB0-D1B44B8AD798}"/>
              </a:ext>
            </a:extLst>
          </p:cNvPr>
          <p:cNvSpPr>
            <a:spLocks noGrp="1"/>
          </p:cNvSpPr>
          <p:nvPr>
            <p:ph type="dt" sz="half" idx="10"/>
          </p:nvPr>
        </p:nvSpPr>
        <p:spPr/>
        <p:txBody>
          <a:bodyPr/>
          <a:lstStyle/>
          <a:p>
            <a:fld id="{9D7BF4B5-06BC-495D-BE6E-3728E1288D06}" type="datetimeFigureOut">
              <a:rPr lang="en-US" smtClean="0"/>
              <a:t>3/3/2023</a:t>
            </a:fld>
            <a:endParaRPr lang="en-US"/>
          </a:p>
        </p:txBody>
      </p:sp>
      <p:sp>
        <p:nvSpPr>
          <p:cNvPr id="5" name="Footer Placeholder 4">
            <a:extLst>
              <a:ext uri="{FF2B5EF4-FFF2-40B4-BE49-F238E27FC236}">
                <a16:creationId xmlns:a16="http://schemas.microsoft.com/office/drawing/2014/main" xmlns="" id="{1A992B71-BB16-49F7-BF66-AEC938F99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C9D3F9-176F-4B8E-AB5E-9794172156EC}"/>
              </a:ext>
            </a:extLst>
          </p:cNvPr>
          <p:cNvSpPr>
            <a:spLocks noGrp="1"/>
          </p:cNvSpPr>
          <p:nvPr>
            <p:ph type="sldNum" sz="quarter" idx="12"/>
          </p:nvPr>
        </p:nvSpPr>
        <p:spPr/>
        <p:txBody>
          <a:bodyPr/>
          <a:lstStyle/>
          <a:p>
            <a:fld id="{5F28A611-9A8F-4A36-9C8E-9D1A30E2724E}" type="slidenum">
              <a:rPr lang="en-US" smtClean="0"/>
              <a:t>‹#›</a:t>
            </a:fld>
            <a:endParaRPr lang="en-US"/>
          </a:p>
        </p:txBody>
      </p:sp>
    </p:spTree>
    <p:extLst>
      <p:ext uri="{BB962C8B-B14F-4D97-AF65-F5344CB8AC3E}">
        <p14:creationId xmlns:p14="http://schemas.microsoft.com/office/powerpoint/2010/main" val="396880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BF3BE-E743-4D8E-BAE3-E0053F0EB9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685DA0E-2E27-4720-B56A-BED894097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ED41F8A-C48B-4CEC-AD24-15A2AD1E4BFD}"/>
              </a:ext>
            </a:extLst>
          </p:cNvPr>
          <p:cNvSpPr>
            <a:spLocks noGrp="1"/>
          </p:cNvSpPr>
          <p:nvPr>
            <p:ph type="dt" sz="half" idx="10"/>
          </p:nvPr>
        </p:nvSpPr>
        <p:spPr/>
        <p:txBody>
          <a:bodyPr/>
          <a:lstStyle/>
          <a:p>
            <a:fld id="{9D7BF4B5-06BC-495D-BE6E-3728E1288D06}" type="datetimeFigureOut">
              <a:rPr lang="en-US" smtClean="0"/>
              <a:t>3/3/2023</a:t>
            </a:fld>
            <a:endParaRPr lang="en-US"/>
          </a:p>
        </p:txBody>
      </p:sp>
      <p:sp>
        <p:nvSpPr>
          <p:cNvPr id="5" name="Footer Placeholder 4">
            <a:extLst>
              <a:ext uri="{FF2B5EF4-FFF2-40B4-BE49-F238E27FC236}">
                <a16:creationId xmlns:a16="http://schemas.microsoft.com/office/drawing/2014/main" xmlns="" id="{73E520A9-C1F4-4CAE-AA17-26A6CC58C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5708FF-996A-4709-B032-67D7762652AD}"/>
              </a:ext>
            </a:extLst>
          </p:cNvPr>
          <p:cNvSpPr>
            <a:spLocks noGrp="1"/>
          </p:cNvSpPr>
          <p:nvPr>
            <p:ph type="sldNum" sz="quarter" idx="12"/>
          </p:nvPr>
        </p:nvSpPr>
        <p:spPr/>
        <p:txBody>
          <a:bodyPr/>
          <a:lstStyle/>
          <a:p>
            <a:fld id="{5F28A611-9A8F-4A36-9C8E-9D1A30E2724E}" type="slidenum">
              <a:rPr lang="en-US" smtClean="0"/>
              <a:t>‹#›</a:t>
            </a:fld>
            <a:endParaRPr lang="en-US"/>
          </a:p>
        </p:txBody>
      </p:sp>
    </p:spTree>
    <p:extLst>
      <p:ext uri="{BB962C8B-B14F-4D97-AF65-F5344CB8AC3E}">
        <p14:creationId xmlns:p14="http://schemas.microsoft.com/office/powerpoint/2010/main" val="31118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96456-7951-4F4B-91CC-0B406C477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F5CFDF-C32F-4A44-A7D0-265B5681A2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FF76A2-FBF5-4DDD-9969-089AAF605A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F8B9DDC-456C-493F-BB86-B9FA7A8C14D5}"/>
              </a:ext>
            </a:extLst>
          </p:cNvPr>
          <p:cNvSpPr>
            <a:spLocks noGrp="1"/>
          </p:cNvSpPr>
          <p:nvPr>
            <p:ph type="dt" sz="half" idx="10"/>
          </p:nvPr>
        </p:nvSpPr>
        <p:spPr/>
        <p:txBody>
          <a:bodyPr/>
          <a:lstStyle/>
          <a:p>
            <a:fld id="{9D7BF4B5-06BC-495D-BE6E-3728E1288D06}" type="datetimeFigureOut">
              <a:rPr lang="en-US" smtClean="0"/>
              <a:t>3/3/2023</a:t>
            </a:fld>
            <a:endParaRPr lang="en-US"/>
          </a:p>
        </p:txBody>
      </p:sp>
      <p:sp>
        <p:nvSpPr>
          <p:cNvPr id="6" name="Footer Placeholder 5">
            <a:extLst>
              <a:ext uri="{FF2B5EF4-FFF2-40B4-BE49-F238E27FC236}">
                <a16:creationId xmlns:a16="http://schemas.microsoft.com/office/drawing/2014/main" xmlns="" id="{F48B496E-AA96-4993-9860-0053420E7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6E47C04-EA70-4095-9DAE-5D41954BD51C}"/>
              </a:ext>
            </a:extLst>
          </p:cNvPr>
          <p:cNvSpPr>
            <a:spLocks noGrp="1"/>
          </p:cNvSpPr>
          <p:nvPr>
            <p:ph type="sldNum" sz="quarter" idx="12"/>
          </p:nvPr>
        </p:nvSpPr>
        <p:spPr/>
        <p:txBody>
          <a:bodyPr/>
          <a:lstStyle/>
          <a:p>
            <a:fld id="{5F28A611-9A8F-4A36-9C8E-9D1A30E2724E}" type="slidenum">
              <a:rPr lang="en-US" smtClean="0"/>
              <a:t>‹#›</a:t>
            </a:fld>
            <a:endParaRPr lang="en-US"/>
          </a:p>
        </p:txBody>
      </p:sp>
    </p:spTree>
    <p:extLst>
      <p:ext uri="{BB962C8B-B14F-4D97-AF65-F5344CB8AC3E}">
        <p14:creationId xmlns:p14="http://schemas.microsoft.com/office/powerpoint/2010/main" val="234465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A4AB8-561F-4EA5-8B92-D1DE3CCEE3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AD536FF-9855-4633-86D7-366DB7F7F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49C6B9F-3808-47E2-A76C-25989580AA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789E90A-5875-4226-917D-B807A1DA9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24FD53E-A5B3-4D5B-819D-70F34ABE28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1AD83F7-010F-402F-A26C-CB57EB4E4CFB}"/>
              </a:ext>
            </a:extLst>
          </p:cNvPr>
          <p:cNvSpPr>
            <a:spLocks noGrp="1"/>
          </p:cNvSpPr>
          <p:nvPr>
            <p:ph type="dt" sz="half" idx="10"/>
          </p:nvPr>
        </p:nvSpPr>
        <p:spPr/>
        <p:txBody>
          <a:bodyPr/>
          <a:lstStyle/>
          <a:p>
            <a:fld id="{9D7BF4B5-06BC-495D-BE6E-3728E1288D06}" type="datetimeFigureOut">
              <a:rPr lang="en-US" smtClean="0"/>
              <a:t>3/3/2023</a:t>
            </a:fld>
            <a:endParaRPr lang="en-US"/>
          </a:p>
        </p:txBody>
      </p:sp>
      <p:sp>
        <p:nvSpPr>
          <p:cNvPr id="8" name="Footer Placeholder 7">
            <a:extLst>
              <a:ext uri="{FF2B5EF4-FFF2-40B4-BE49-F238E27FC236}">
                <a16:creationId xmlns:a16="http://schemas.microsoft.com/office/drawing/2014/main" xmlns="" id="{FBFCE794-8BF7-449A-8822-45AEB91DC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56BE9F9-36B7-41F7-9EE9-0153B2D96818}"/>
              </a:ext>
            </a:extLst>
          </p:cNvPr>
          <p:cNvSpPr>
            <a:spLocks noGrp="1"/>
          </p:cNvSpPr>
          <p:nvPr>
            <p:ph type="sldNum" sz="quarter" idx="12"/>
          </p:nvPr>
        </p:nvSpPr>
        <p:spPr/>
        <p:txBody>
          <a:bodyPr/>
          <a:lstStyle/>
          <a:p>
            <a:fld id="{5F28A611-9A8F-4A36-9C8E-9D1A30E2724E}" type="slidenum">
              <a:rPr lang="en-US" smtClean="0"/>
              <a:t>‹#›</a:t>
            </a:fld>
            <a:endParaRPr lang="en-US"/>
          </a:p>
        </p:txBody>
      </p:sp>
    </p:spTree>
    <p:extLst>
      <p:ext uri="{BB962C8B-B14F-4D97-AF65-F5344CB8AC3E}">
        <p14:creationId xmlns:p14="http://schemas.microsoft.com/office/powerpoint/2010/main" val="237816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6653F2-B0D5-4324-8C47-6B2789705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88C9C31-4B1A-455E-A17C-ED9604099A38}"/>
              </a:ext>
            </a:extLst>
          </p:cNvPr>
          <p:cNvSpPr>
            <a:spLocks noGrp="1"/>
          </p:cNvSpPr>
          <p:nvPr>
            <p:ph type="dt" sz="half" idx="10"/>
          </p:nvPr>
        </p:nvSpPr>
        <p:spPr/>
        <p:txBody>
          <a:bodyPr/>
          <a:lstStyle/>
          <a:p>
            <a:fld id="{9D7BF4B5-06BC-495D-BE6E-3728E1288D06}" type="datetimeFigureOut">
              <a:rPr lang="en-US" smtClean="0"/>
              <a:t>3/3/2023</a:t>
            </a:fld>
            <a:endParaRPr lang="en-US"/>
          </a:p>
        </p:txBody>
      </p:sp>
      <p:sp>
        <p:nvSpPr>
          <p:cNvPr id="4" name="Footer Placeholder 3">
            <a:extLst>
              <a:ext uri="{FF2B5EF4-FFF2-40B4-BE49-F238E27FC236}">
                <a16:creationId xmlns:a16="http://schemas.microsoft.com/office/drawing/2014/main" xmlns="" id="{3A053D2B-C5ED-4B66-8183-E54ADF1281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69EC924-63B2-4F7B-82D2-D459B5483D64}"/>
              </a:ext>
            </a:extLst>
          </p:cNvPr>
          <p:cNvSpPr>
            <a:spLocks noGrp="1"/>
          </p:cNvSpPr>
          <p:nvPr>
            <p:ph type="sldNum" sz="quarter" idx="12"/>
          </p:nvPr>
        </p:nvSpPr>
        <p:spPr/>
        <p:txBody>
          <a:bodyPr/>
          <a:lstStyle/>
          <a:p>
            <a:fld id="{5F28A611-9A8F-4A36-9C8E-9D1A30E2724E}" type="slidenum">
              <a:rPr lang="en-US" smtClean="0"/>
              <a:t>‹#›</a:t>
            </a:fld>
            <a:endParaRPr lang="en-US"/>
          </a:p>
        </p:txBody>
      </p:sp>
    </p:spTree>
    <p:extLst>
      <p:ext uri="{BB962C8B-B14F-4D97-AF65-F5344CB8AC3E}">
        <p14:creationId xmlns:p14="http://schemas.microsoft.com/office/powerpoint/2010/main" val="91698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F31314-F7C6-4D1A-B762-7A16A1C6CEAA}"/>
              </a:ext>
            </a:extLst>
          </p:cNvPr>
          <p:cNvSpPr>
            <a:spLocks noGrp="1"/>
          </p:cNvSpPr>
          <p:nvPr>
            <p:ph type="dt" sz="half" idx="10"/>
          </p:nvPr>
        </p:nvSpPr>
        <p:spPr/>
        <p:txBody>
          <a:bodyPr/>
          <a:lstStyle/>
          <a:p>
            <a:fld id="{9D7BF4B5-06BC-495D-BE6E-3728E1288D06}" type="datetimeFigureOut">
              <a:rPr lang="en-US" smtClean="0"/>
              <a:t>3/3/2023</a:t>
            </a:fld>
            <a:endParaRPr lang="en-US"/>
          </a:p>
        </p:txBody>
      </p:sp>
      <p:sp>
        <p:nvSpPr>
          <p:cNvPr id="3" name="Footer Placeholder 2">
            <a:extLst>
              <a:ext uri="{FF2B5EF4-FFF2-40B4-BE49-F238E27FC236}">
                <a16:creationId xmlns:a16="http://schemas.microsoft.com/office/drawing/2014/main" xmlns="" id="{413A0B33-94F8-4A3D-9F5E-0C85EF30F4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6E8AFFD-3AA2-4E52-97B7-F79298D33DE4}"/>
              </a:ext>
            </a:extLst>
          </p:cNvPr>
          <p:cNvSpPr>
            <a:spLocks noGrp="1"/>
          </p:cNvSpPr>
          <p:nvPr>
            <p:ph type="sldNum" sz="quarter" idx="12"/>
          </p:nvPr>
        </p:nvSpPr>
        <p:spPr/>
        <p:txBody>
          <a:bodyPr/>
          <a:lstStyle/>
          <a:p>
            <a:fld id="{5F28A611-9A8F-4A36-9C8E-9D1A30E2724E}" type="slidenum">
              <a:rPr lang="en-US" smtClean="0"/>
              <a:t>‹#›</a:t>
            </a:fld>
            <a:endParaRPr lang="en-US"/>
          </a:p>
        </p:txBody>
      </p:sp>
    </p:spTree>
    <p:extLst>
      <p:ext uri="{BB962C8B-B14F-4D97-AF65-F5344CB8AC3E}">
        <p14:creationId xmlns:p14="http://schemas.microsoft.com/office/powerpoint/2010/main" val="415278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CBD73-03A1-44EE-8BE1-4A6D8B82A8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4E221F0-D590-4C2D-8243-BD2C6966F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8B8ED62-5694-4CAB-9100-DFC437906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19C7FDF-3274-40A2-AB54-6A57C299A555}"/>
              </a:ext>
            </a:extLst>
          </p:cNvPr>
          <p:cNvSpPr>
            <a:spLocks noGrp="1"/>
          </p:cNvSpPr>
          <p:nvPr>
            <p:ph type="dt" sz="half" idx="10"/>
          </p:nvPr>
        </p:nvSpPr>
        <p:spPr/>
        <p:txBody>
          <a:bodyPr/>
          <a:lstStyle/>
          <a:p>
            <a:fld id="{9D7BF4B5-06BC-495D-BE6E-3728E1288D06}" type="datetimeFigureOut">
              <a:rPr lang="en-US" smtClean="0"/>
              <a:t>3/3/2023</a:t>
            </a:fld>
            <a:endParaRPr lang="en-US"/>
          </a:p>
        </p:txBody>
      </p:sp>
      <p:sp>
        <p:nvSpPr>
          <p:cNvPr id="6" name="Footer Placeholder 5">
            <a:extLst>
              <a:ext uri="{FF2B5EF4-FFF2-40B4-BE49-F238E27FC236}">
                <a16:creationId xmlns:a16="http://schemas.microsoft.com/office/drawing/2014/main" xmlns="" id="{E9D39723-BDF6-45A3-9371-1F4F8025C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1E0C546-A221-483C-815A-6FB5A3EA37C2}"/>
              </a:ext>
            </a:extLst>
          </p:cNvPr>
          <p:cNvSpPr>
            <a:spLocks noGrp="1"/>
          </p:cNvSpPr>
          <p:nvPr>
            <p:ph type="sldNum" sz="quarter" idx="12"/>
          </p:nvPr>
        </p:nvSpPr>
        <p:spPr/>
        <p:txBody>
          <a:bodyPr/>
          <a:lstStyle/>
          <a:p>
            <a:fld id="{5F28A611-9A8F-4A36-9C8E-9D1A30E2724E}" type="slidenum">
              <a:rPr lang="en-US" smtClean="0"/>
              <a:t>‹#›</a:t>
            </a:fld>
            <a:endParaRPr lang="en-US"/>
          </a:p>
        </p:txBody>
      </p:sp>
    </p:spTree>
    <p:extLst>
      <p:ext uri="{BB962C8B-B14F-4D97-AF65-F5344CB8AC3E}">
        <p14:creationId xmlns:p14="http://schemas.microsoft.com/office/powerpoint/2010/main" val="246500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DE8C6-2B56-4DE1-8F55-931FC0EA5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621AAFB-7EB8-43E1-8E27-4404DFE05C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CD62A62-59B1-441D-8D07-1C72AFDDC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C892AF-F804-4231-8760-92435AC81187}"/>
              </a:ext>
            </a:extLst>
          </p:cNvPr>
          <p:cNvSpPr>
            <a:spLocks noGrp="1"/>
          </p:cNvSpPr>
          <p:nvPr>
            <p:ph type="dt" sz="half" idx="10"/>
          </p:nvPr>
        </p:nvSpPr>
        <p:spPr/>
        <p:txBody>
          <a:bodyPr/>
          <a:lstStyle/>
          <a:p>
            <a:fld id="{9D7BF4B5-06BC-495D-BE6E-3728E1288D06}" type="datetimeFigureOut">
              <a:rPr lang="en-US" smtClean="0"/>
              <a:t>3/3/2023</a:t>
            </a:fld>
            <a:endParaRPr lang="en-US"/>
          </a:p>
        </p:txBody>
      </p:sp>
      <p:sp>
        <p:nvSpPr>
          <p:cNvPr id="6" name="Footer Placeholder 5">
            <a:extLst>
              <a:ext uri="{FF2B5EF4-FFF2-40B4-BE49-F238E27FC236}">
                <a16:creationId xmlns:a16="http://schemas.microsoft.com/office/drawing/2014/main" xmlns="" id="{E7DF062C-759B-450C-A2C3-CC491BE84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3B4EFDC-A835-449D-9FD0-1C28E7C1673C}"/>
              </a:ext>
            </a:extLst>
          </p:cNvPr>
          <p:cNvSpPr>
            <a:spLocks noGrp="1"/>
          </p:cNvSpPr>
          <p:nvPr>
            <p:ph type="sldNum" sz="quarter" idx="12"/>
          </p:nvPr>
        </p:nvSpPr>
        <p:spPr/>
        <p:txBody>
          <a:bodyPr/>
          <a:lstStyle/>
          <a:p>
            <a:fld id="{5F28A611-9A8F-4A36-9C8E-9D1A30E2724E}" type="slidenum">
              <a:rPr lang="en-US" smtClean="0"/>
              <a:t>‹#›</a:t>
            </a:fld>
            <a:endParaRPr lang="en-US"/>
          </a:p>
        </p:txBody>
      </p:sp>
    </p:spTree>
    <p:extLst>
      <p:ext uri="{BB962C8B-B14F-4D97-AF65-F5344CB8AC3E}">
        <p14:creationId xmlns:p14="http://schemas.microsoft.com/office/powerpoint/2010/main" val="422928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F5BC286-E296-4350-AAC4-0688BF2A0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097872C-1438-41C3-92F1-3398816BA5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A195A5-BE46-43BF-9E5F-C4DDAFE7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BF4B5-06BC-495D-BE6E-3728E1288D06}" type="datetimeFigureOut">
              <a:rPr lang="en-US" smtClean="0"/>
              <a:t>3/3/2023</a:t>
            </a:fld>
            <a:endParaRPr lang="en-US"/>
          </a:p>
        </p:txBody>
      </p:sp>
      <p:sp>
        <p:nvSpPr>
          <p:cNvPr id="5" name="Footer Placeholder 4">
            <a:extLst>
              <a:ext uri="{FF2B5EF4-FFF2-40B4-BE49-F238E27FC236}">
                <a16:creationId xmlns:a16="http://schemas.microsoft.com/office/drawing/2014/main" xmlns="" id="{9A7A1639-72CC-4733-821A-7A0D3BAD39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5D5DC28-C750-40EF-87B2-817C0B866E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8A611-9A8F-4A36-9C8E-9D1A30E2724E}" type="slidenum">
              <a:rPr lang="en-US" smtClean="0"/>
              <a:t>‹#›</a:t>
            </a:fld>
            <a:endParaRPr lang="en-US"/>
          </a:p>
        </p:txBody>
      </p:sp>
    </p:spTree>
    <p:extLst>
      <p:ext uri="{BB962C8B-B14F-4D97-AF65-F5344CB8AC3E}">
        <p14:creationId xmlns:p14="http://schemas.microsoft.com/office/powerpoint/2010/main" val="447050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02512-4126-404D-90F7-FB2F7BDFE498}"/>
              </a:ext>
            </a:extLst>
          </p:cNvPr>
          <p:cNvSpPr>
            <a:spLocks noGrp="1"/>
          </p:cNvSpPr>
          <p:nvPr>
            <p:ph type="ctrTitle"/>
          </p:nvPr>
        </p:nvSpPr>
        <p:spPr>
          <a:xfrm>
            <a:off x="1131402" y="0"/>
            <a:ext cx="9929191" cy="1655762"/>
          </a:xfrm>
        </p:spPr>
        <p:txBody>
          <a:bodyPr>
            <a:normAutofit fontScale="90000"/>
          </a:bodyPr>
          <a:lstStyle/>
          <a:p>
            <a:pPr marL="457200" marR="0">
              <a:lnSpc>
                <a:spcPct val="115000"/>
              </a:lnSpc>
              <a:spcBef>
                <a:spcPts val="0"/>
              </a:spcBef>
              <a:spcAft>
                <a:spcPts val="0"/>
              </a:spcAft>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 </a:t>
            </a:r>
            <a:br>
              <a:rPr lang="en-US" sz="6000" dirty="0">
                <a:effectLst/>
                <a:latin typeface="Century Gothic" panose="020B0502020202020204" pitchFamily="34" charset="0"/>
                <a:ea typeface="Calibri" panose="020F0502020204030204" pitchFamily="34" charset="0"/>
                <a:cs typeface="Times New Roman" panose="02020603050405020304" pitchFamily="18" charset="0"/>
              </a:rPr>
            </a:br>
            <a:r>
              <a:rPr lang="en-US" sz="3600" b="1" dirty="0">
                <a:effectLst/>
                <a:latin typeface="Century Gothic" panose="020B0502020202020204" pitchFamily="34" charset="0"/>
                <a:ea typeface="Calibri" panose="020F0502020204030204" pitchFamily="34" charset="0"/>
                <a:cs typeface="Times New Roman" panose="02020603050405020304" pitchFamily="18" charset="0"/>
              </a:rPr>
              <a:t>Jobs in Digital Healthcare: </a:t>
            </a:r>
            <a:r>
              <a:rPr lang="en-US" sz="3100" b="1" dirty="0">
                <a:effectLst/>
                <a:latin typeface="Century Gothic" panose="020B0502020202020204" pitchFamily="34" charset="0"/>
                <a:ea typeface="Calibri" panose="020F0502020204030204" pitchFamily="34" charset="0"/>
                <a:cs typeface="Times New Roman" panose="02020603050405020304" pitchFamily="18" charset="0"/>
              </a:rPr>
              <a:t/>
            </a:r>
            <a:br>
              <a:rPr lang="en-US" sz="3100" b="1" dirty="0">
                <a:effectLst/>
                <a:latin typeface="Century Gothic" panose="020B0502020202020204" pitchFamily="34" charset="0"/>
                <a:ea typeface="Calibri" panose="020F0502020204030204" pitchFamily="34" charset="0"/>
                <a:cs typeface="Times New Roman" panose="02020603050405020304" pitchFamily="18" charset="0"/>
              </a:rPr>
            </a:br>
            <a:r>
              <a:rPr lang="en-US" sz="3100" b="1" i="1" dirty="0">
                <a:effectLst/>
                <a:latin typeface="Century Gothic" panose="020B0502020202020204" pitchFamily="34" charset="0"/>
                <a:ea typeface="Calibri" panose="020F0502020204030204" pitchFamily="34" charset="0"/>
                <a:cs typeface="Times New Roman" panose="02020603050405020304" pitchFamily="18" charset="0"/>
              </a:rPr>
              <a:t>Engaging, Upskilling, Reskilling, &amp; Advocating for Underrepresented and Underserved Demographics</a:t>
            </a:r>
            <a:endParaRPr lang="en-US" i="1" dirty="0"/>
          </a:p>
        </p:txBody>
      </p:sp>
      <p:pic>
        <p:nvPicPr>
          <p:cNvPr id="5" name="Picture 4" descr="Text&#10;&#10;Description automatically generated with medium confidence">
            <a:extLst>
              <a:ext uri="{FF2B5EF4-FFF2-40B4-BE49-F238E27FC236}">
                <a16:creationId xmlns:a16="http://schemas.microsoft.com/office/drawing/2014/main" xmlns="" id="{05C9EB15-2761-4078-9C2E-834E24BB501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1655762"/>
            <a:ext cx="12192000" cy="5202238"/>
          </a:xfrm>
          <a:prstGeom prst="rect">
            <a:avLst/>
          </a:prstGeom>
        </p:spPr>
      </p:pic>
      <p:sp>
        <p:nvSpPr>
          <p:cNvPr id="3" name="Subtitle 2">
            <a:extLst>
              <a:ext uri="{FF2B5EF4-FFF2-40B4-BE49-F238E27FC236}">
                <a16:creationId xmlns:a16="http://schemas.microsoft.com/office/drawing/2014/main" xmlns="" id="{9383F8D4-846D-4522-AAE1-B3FA2F7B13DC}"/>
              </a:ext>
            </a:extLst>
          </p:cNvPr>
          <p:cNvSpPr>
            <a:spLocks noGrp="1"/>
          </p:cNvSpPr>
          <p:nvPr>
            <p:ph type="subTitle" idx="1"/>
          </p:nvPr>
        </p:nvSpPr>
        <p:spPr>
          <a:xfrm>
            <a:off x="1032012" y="5059413"/>
            <a:ext cx="10375794" cy="1274001"/>
          </a:xfrm>
        </p:spPr>
        <p:txBody>
          <a:bodyPr>
            <a:normAutofit fontScale="25000" lnSpcReduction="20000"/>
          </a:bodyPr>
          <a:lstStyle/>
          <a:p>
            <a:pPr marL="0" marR="0">
              <a:lnSpc>
                <a:spcPct val="115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p>
          <a:p>
            <a:pPr marL="228600" marR="0">
              <a:lnSpc>
                <a:spcPct val="115000"/>
              </a:lnSpc>
              <a:spcBef>
                <a:spcPts val="0"/>
              </a:spcBef>
              <a:spcAft>
                <a:spcPts val="0"/>
              </a:spcAft>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8000" dirty="0">
                <a:effectLst/>
                <a:latin typeface="Century Gothic" panose="020B0502020202020204" pitchFamily="34" charset="0"/>
                <a:ea typeface="Calibri" panose="020F0502020204030204" pitchFamily="34" charset="0"/>
                <a:cs typeface="Times New Roman" panose="02020603050405020304" pitchFamily="18" charset="0"/>
              </a:rPr>
              <a:t>Funded by a $50K JFF/Google grant, three </a:t>
            </a:r>
            <a:r>
              <a:rPr lang="en-US" sz="8000" dirty="0" err="1">
                <a:effectLst/>
                <a:latin typeface="Century Gothic" panose="020B0502020202020204" pitchFamily="34" charset="0"/>
                <a:ea typeface="Calibri" panose="020F0502020204030204" pitchFamily="34" charset="0"/>
                <a:cs typeface="Times New Roman" panose="02020603050405020304" pitchFamily="18" charset="0"/>
              </a:rPr>
              <a:t>MassHire</a:t>
            </a:r>
            <a:r>
              <a:rPr lang="en-US" sz="8000" dirty="0">
                <a:effectLst/>
                <a:latin typeface="Century Gothic" panose="020B0502020202020204" pitchFamily="34" charset="0"/>
                <a:ea typeface="Calibri" panose="020F0502020204030204" pitchFamily="34" charset="0"/>
                <a:cs typeface="Times New Roman" panose="02020603050405020304" pitchFamily="18" charset="0"/>
              </a:rPr>
              <a:t> Workforce Boards researched &amp; developed a plan to </a:t>
            </a:r>
            <a:r>
              <a:rPr lang="en-US" sz="8000" b="1" dirty="0">
                <a:effectLst/>
                <a:latin typeface="Century Gothic" panose="020B0502020202020204" pitchFamily="34" charset="0"/>
                <a:ea typeface="Calibri" panose="020F0502020204030204" pitchFamily="34" charset="0"/>
                <a:cs typeface="Times New Roman" panose="02020603050405020304" pitchFamily="18" charset="0"/>
              </a:rPr>
              <a:t>expand DEI </a:t>
            </a:r>
            <a:r>
              <a:rPr lang="en-US" sz="8000" dirty="0">
                <a:effectLst/>
                <a:latin typeface="Century Gothic" panose="020B0502020202020204" pitchFamily="34" charset="0"/>
                <a:ea typeface="Calibri" panose="020F0502020204030204" pitchFamily="34" charset="0"/>
                <a:cs typeface="Times New Roman" panose="02020603050405020304" pitchFamily="18" charset="0"/>
              </a:rPr>
              <a:t>in the Commonwealth’s Healthcare IT Jobs pipeline in a tech workforce that’s </a:t>
            </a:r>
            <a:r>
              <a:rPr lang="en-US" sz="8000" b="1" dirty="0">
                <a:effectLst/>
                <a:latin typeface="Century Gothic" panose="020B0502020202020204" pitchFamily="34" charset="0"/>
                <a:ea typeface="Calibri" panose="020F0502020204030204" pitchFamily="34" charset="0"/>
                <a:cs typeface="Times New Roman" panose="02020603050405020304" pitchFamily="18" charset="0"/>
              </a:rPr>
              <a:t>95% white </a:t>
            </a:r>
            <a:r>
              <a:rPr lang="en-US" sz="8000" dirty="0">
                <a:effectLst/>
                <a:latin typeface="Century Gothic" panose="020B0502020202020204" pitchFamily="34" charset="0"/>
                <a:ea typeface="Calibri" panose="020F0502020204030204" pitchFamily="34" charset="0"/>
                <a:cs typeface="Times New Roman" panose="02020603050405020304" pitchFamily="18" charset="0"/>
              </a:rPr>
              <a:t>and </a:t>
            </a:r>
            <a:r>
              <a:rPr lang="en-US" sz="8000" b="1" dirty="0">
                <a:effectLst/>
                <a:latin typeface="Century Gothic" panose="020B0502020202020204" pitchFamily="34" charset="0"/>
                <a:ea typeface="Calibri" panose="020F0502020204030204" pitchFamily="34" charset="0"/>
                <a:cs typeface="Times New Roman" panose="02020603050405020304" pitchFamily="18" charset="0"/>
              </a:rPr>
              <a:t>76% male</a:t>
            </a:r>
            <a:r>
              <a:rPr lang="en-US" sz="8000" dirty="0">
                <a:effectLst/>
                <a:latin typeface="Century Gothic" panose="020B050202020202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853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marina.r.zhavoronkov\AppData\Local\Microsoft\Windows\Temporary Internet Files\Content.Outlook\T63J9PZC\miou map 2017.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2100" y="1451727"/>
            <a:ext cx="5760970" cy="36781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63C92C2E-8888-42AB-A36D-D6F2B362B0CD}"/>
              </a:ext>
            </a:extLst>
          </p:cNvPr>
          <p:cNvSpPr txBox="1"/>
          <p:nvPr/>
        </p:nvSpPr>
        <p:spPr>
          <a:xfrm>
            <a:off x="850012" y="387444"/>
            <a:ext cx="10406115" cy="553998"/>
          </a:xfrm>
          <a:prstGeom prst="rect">
            <a:avLst/>
          </a:prstGeom>
          <a:noFill/>
        </p:spPr>
        <p:txBody>
          <a:bodyPr wrap="square" lIns="0" tIns="0" rIns="0" bIns="0" rtlCol="0" anchor="ctr">
            <a:spAutoFit/>
          </a:bodyPr>
          <a:lstStyle/>
          <a:p>
            <a:pPr algn="ctr"/>
            <a:r>
              <a:rPr lang="en-US" sz="3600" b="1" dirty="0">
                <a:latin typeface="Century Gothic" panose="020B0502020202020204" pitchFamily="34" charset="0"/>
              </a:rPr>
              <a:t>The Playing Field: Geographic Focus &amp; Findings</a:t>
            </a:r>
          </a:p>
        </p:txBody>
      </p:sp>
      <p:sp>
        <p:nvSpPr>
          <p:cNvPr id="7" name="Rectangle 6">
            <a:extLst>
              <a:ext uri="{FF2B5EF4-FFF2-40B4-BE49-F238E27FC236}">
                <a16:creationId xmlns:a16="http://schemas.microsoft.com/office/drawing/2014/main" xmlns="" id="{7A5D2A43-E613-4861-B777-A0FBFF474536}"/>
              </a:ext>
              <a:ext uri="{C183D7F6-B498-43B3-948B-1728B52AA6E4}">
                <adec:decorative xmlns:adec="http://schemas.microsoft.com/office/drawing/2017/decorative" xmlns="" val="1"/>
              </a:ext>
            </a:extLst>
          </p:cNvPr>
          <p:cNvSpPr/>
          <p:nvPr/>
        </p:nvSpPr>
        <p:spPr>
          <a:xfrm>
            <a:off x="11607800" y="0"/>
            <a:ext cx="584200" cy="584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2A333A8B-CE90-5C42-9AF1-49CCBA1203C2}" type="slidenum">
              <a:rPr lang="en-US" smtClean="0"/>
              <a:t>2</a:t>
            </a:fld>
            <a:endParaRPr lang="en-US"/>
          </a:p>
        </p:txBody>
      </p:sp>
      <p:sp>
        <p:nvSpPr>
          <p:cNvPr id="10" name="Rectangle 9">
            <a:extLst>
              <a:ext uri="{FF2B5EF4-FFF2-40B4-BE49-F238E27FC236}">
                <a16:creationId xmlns:a16="http://schemas.microsoft.com/office/drawing/2014/main" xmlns="" id="{878E9E76-0170-4D84-BCC3-07E8CC1CF330}"/>
              </a:ext>
              <a:ext uri="{C183D7F6-B498-43B3-948B-1728B52AA6E4}">
                <adec:decorative xmlns:adec="http://schemas.microsoft.com/office/drawing/2017/decorative" xmlns="" val="1"/>
              </a:ext>
            </a:extLst>
          </p:cNvPr>
          <p:cNvSpPr/>
          <p:nvPr/>
        </p:nvSpPr>
        <p:spPr>
          <a:xfrm>
            <a:off x="0" y="6273800"/>
            <a:ext cx="5842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259696" y="2157479"/>
            <a:ext cx="2243792" cy="914400"/>
          </a:xfrm>
          <a:prstGeom prst="ellipse">
            <a:avLst/>
          </a:prstGeom>
          <a:solidFill>
            <a:schemeClr val="accent1">
              <a:lumMod val="60000"/>
              <a:lumOff val="40000"/>
            </a:schemeClr>
          </a:solidFill>
          <a:ln w="28575">
            <a:solidFill>
              <a:srgbClr val="3AA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71084" y="1472486"/>
            <a:ext cx="5720916" cy="517064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Healthcare and IT are the fastest growing business &amp; occupational sectors (per LMI &amp; regional blueprints)</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Need for qualified IT professionals is growing as healthcare sector expands</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‘Digital Divide’ + traditional barriers to participation among target population = </a:t>
            </a:r>
          </a:p>
          <a:p>
            <a:r>
              <a:rPr lang="en-US" dirty="0">
                <a:latin typeface="Century Gothic" panose="020B0502020202020204" pitchFamily="34" charset="0"/>
              </a:rPr>
              <a:t>	lack of racial &amp; gender diversity in 	otherwise thriving IT sector</a:t>
            </a:r>
          </a:p>
          <a:p>
            <a:endParaRPr lang="en-US" dirty="0">
              <a:latin typeface="Century Gothic" panose="020B0502020202020204" pitchFamily="34" charset="0"/>
            </a:endParaRPr>
          </a:p>
          <a:p>
            <a:r>
              <a:rPr lang="en-US" dirty="0">
                <a:latin typeface="Century Gothic" panose="020B0502020202020204" pitchFamily="34" charset="0"/>
              </a:rPr>
              <a:t>ANALYZING CAREER PATHWAYS MAPS, </a:t>
            </a:r>
          </a:p>
          <a:p>
            <a:r>
              <a:rPr lang="en-US" dirty="0">
                <a:latin typeface="Century Gothic" panose="020B0502020202020204" pitchFamily="34" charset="0"/>
              </a:rPr>
              <a:t>WE DISCOVERED… </a:t>
            </a:r>
          </a:p>
          <a:p>
            <a:endParaRPr lang="en-US" sz="2000" dirty="0">
              <a:latin typeface="Century Gothic" panose="020B0502020202020204" pitchFamily="34" charset="0"/>
            </a:endParaRPr>
          </a:p>
          <a:p>
            <a:r>
              <a:rPr lang="en-US" sz="2000" b="1" dirty="0">
                <a:highlight>
                  <a:srgbClr val="FFFF00"/>
                </a:highlight>
                <a:latin typeface="Century Gothic" panose="020B0502020202020204" pitchFamily="34" charset="0"/>
              </a:rPr>
              <a:t>Many IT jobs don’t</a:t>
            </a:r>
            <a:r>
              <a:rPr lang="en-US" sz="2000" b="1" i="1" dirty="0">
                <a:highlight>
                  <a:srgbClr val="FFFF00"/>
                </a:highlight>
                <a:latin typeface="Century Gothic" panose="020B0502020202020204" pitchFamily="34" charset="0"/>
              </a:rPr>
              <a:t> </a:t>
            </a:r>
            <a:r>
              <a:rPr lang="en-US" sz="2000" b="1" dirty="0">
                <a:highlight>
                  <a:srgbClr val="FFFF00"/>
                </a:highlight>
                <a:latin typeface="Century Gothic" panose="020B0502020202020204" pitchFamily="34" charset="0"/>
              </a:rPr>
              <a:t>require individuals to have a traditional four-year college degree.</a:t>
            </a:r>
          </a:p>
          <a:p>
            <a:endParaRPr lang="en-US" dirty="0"/>
          </a:p>
        </p:txBody>
      </p:sp>
      <p:pic>
        <p:nvPicPr>
          <p:cNvPr id="12" name="Picture 11"/>
          <p:cNvPicPr>
            <a:picLocks noChangeAspect="1"/>
          </p:cNvPicPr>
          <p:nvPr/>
        </p:nvPicPr>
        <p:blipFill>
          <a:blip r:embed="rId5"/>
          <a:stretch>
            <a:fillRect/>
          </a:stretch>
        </p:blipFill>
        <p:spPr>
          <a:xfrm>
            <a:off x="3607576" y="5910602"/>
            <a:ext cx="2699841" cy="533597"/>
          </a:xfrm>
          <a:prstGeom prst="rect">
            <a:avLst/>
          </a:prstGeom>
        </p:spPr>
      </p:pic>
      <p:pic>
        <p:nvPicPr>
          <p:cNvPr id="13" name="Picture 12"/>
          <p:cNvPicPr>
            <a:picLocks noChangeAspect="1"/>
          </p:cNvPicPr>
          <p:nvPr/>
        </p:nvPicPr>
        <p:blipFill>
          <a:blip r:embed="rId6"/>
          <a:stretch>
            <a:fillRect/>
          </a:stretch>
        </p:blipFill>
        <p:spPr>
          <a:xfrm>
            <a:off x="292100" y="5096020"/>
            <a:ext cx="2895425" cy="605836"/>
          </a:xfrm>
          <a:prstGeom prst="rect">
            <a:avLst/>
          </a:prstGeom>
        </p:spPr>
      </p:pic>
      <p:sp>
        <p:nvSpPr>
          <p:cNvPr id="14" name="Right Arrow 13"/>
          <p:cNvSpPr/>
          <p:nvPr/>
        </p:nvSpPr>
        <p:spPr>
          <a:xfrm rot="14962042">
            <a:off x="3068643" y="4282480"/>
            <a:ext cx="3061878" cy="28894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ight Arrow 15"/>
          <p:cNvSpPr/>
          <p:nvPr/>
        </p:nvSpPr>
        <p:spPr>
          <a:xfrm rot="17517068">
            <a:off x="1387802" y="3965207"/>
            <a:ext cx="2203482" cy="30958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3037" y="2357469"/>
            <a:ext cx="812041" cy="544381"/>
          </a:xfrm>
          <a:prstGeom prst="rect">
            <a:avLst/>
          </a:prstGeom>
        </p:spPr>
      </p:pic>
    </p:spTree>
    <p:extLst>
      <p:ext uri="{BB962C8B-B14F-4D97-AF65-F5344CB8AC3E}">
        <p14:creationId xmlns:p14="http://schemas.microsoft.com/office/powerpoint/2010/main" val="62464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766C134-B889-BF44-82DF-A761CB4AA68E}"/>
              </a:ext>
            </a:extLst>
          </p:cNvPr>
          <p:cNvSpPr>
            <a:spLocks noGrp="1"/>
          </p:cNvSpPr>
          <p:nvPr>
            <p:ph type="body" sz="quarter" idx="10"/>
          </p:nvPr>
        </p:nvSpPr>
        <p:spPr>
          <a:xfrm>
            <a:off x="2108978" y="235784"/>
            <a:ext cx="8731526" cy="404812"/>
          </a:xfrm>
        </p:spPr>
        <p:txBody>
          <a:bodyPr lIns="91440" tIns="45720" rIns="91440" bIns="45720" anchor="t">
            <a:noAutofit/>
          </a:bodyPr>
          <a:lstStyle/>
          <a:p>
            <a:r>
              <a:rPr lang="en-US" sz="2400" dirty="0">
                <a:latin typeface="Century Gothic" panose="020B0502020202020204" pitchFamily="34" charset="0"/>
                <a:cs typeface="Arial"/>
              </a:rPr>
              <a:t>HEALTH IT Jobs: You Don’t Have to be a Rocket Scientist! </a:t>
            </a:r>
          </a:p>
        </p:txBody>
      </p:sp>
      <p:sp>
        <p:nvSpPr>
          <p:cNvPr id="7" name="Rectangle 6">
            <a:extLst>
              <a:ext uri="{FF2B5EF4-FFF2-40B4-BE49-F238E27FC236}">
                <a16:creationId xmlns:a16="http://schemas.microsoft.com/office/drawing/2014/main" xmlns="" id="{6E42658C-2A2B-ED4E-80DE-BB831F38A18C}"/>
              </a:ext>
            </a:extLst>
          </p:cNvPr>
          <p:cNvSpPr/>
          <p:nvPr/>
        </p:nvSpPr>
        <p:spPr>
          <a:xfrm>
            <a:off x="1756068" y="4023703"/>
            <a:ext cx="1562100" cy="1446550"/>
          </a:xfrm>
          <a:prstGeom prst="rect">
            <a:avLst/>
          </a:prstGeom>
          <a:solidFill>
            <a:schemeClr val="bg1"/>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rPr>
              <a:t>Data / Data Mining Analyst</a:t>
            </a:r>
            <a:endParaRPr lang="en-US" sz="1200" dirty="0">
              <a:solidFill>
                <a:schemeClr val="tx1"/>
              </a:solidFill>
              <a:latin typeface="Century Gothic" panose="020B0502020202020204" pitchFamily="34" charset="0"/>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ea typeface="+mn-lt"/>
                <a:cs typeface="+mn-lt"/>
              </a:rPr>
              <a:t>$78,834</a:t>
            </a:r>
            <a:endParaRPr lang="en-US" sz="1200" dirty="0">
              <a:solidFill>
                <a:schemeClr val="tx1"/>
              </a:solidFill>
              <a:latin typeface="Century Gothic" panose="020B0502020202020204" pitchFamily="34" charset="0"/>
              <a:ea typeface="+mn-lt"/>
              <a:cs typeface="+mn-lt"/>
            </a:endParaRPr>
          </a:p>
          <a:p>
            <a:pPr>
              <a:spcAft>
                <a:spcPts val="600"/>
              </a:spcAft>
            </a:pPr>
            <a:r>
              <a:rPr lang="en-US" sz="1200" dirty="0">
                <a:solidFill>
                  <a:schemeClr val="tx1"/>
                </a:solidFill>
                <a:latin typeface="Century Gothic" panose="020B0502020202020204" pitchFamily="34" charset="0"/>
              </a:rPr>
              <a:t># of regional openings: </a:t>
            </a:r>
            <a:r>
              <a:rPr lang="en-US" sz="1200" b="1" dirty="0">
                <a:solidFill>
                  <a:schemeClr val="tx1"/>
                </a:solidFill>
                <a:latin typeface="Century Gothic" panose="020B0502020202020204" pitchFamily="34" charset="0"/>
                <a:ea typeface="+mn-lt"/>
                <a:cs typeface="+mn-lt"/>
              </a:rPr>
              <a:t>3,747</a:t>
            </a:r>
            <a:endParaRPr lang="en-US" sz="1200" b="1" dirty="0">
              <a:solidFill>
                <a:schemeClr val="tx1"/>
              </a:solidFill>
              <a:latin typeface="Century Gothic" panose="020B0502020202020204" pitchFamily="34" charset="0"/>
              <a:cs typeface="Arial"/>
            </a:endParaRPr>
          </a:p>
        </p:txBody>
      </p:sp>
      <p:sp>
        <p:nvSpPr>
          <p:cNvPr id="8" name="Rectangle 7">
            <a:extLst>
              <a:ext uri="{FF2B5EF4-FFF2-40B4-BE49-F238E27FC236}">
                <a16:creationId xmlns:a16="http://schemas.microsoft.com/office/drawing/2014/main" xmlns="" id="{40602DE3-6A89-584A-84DD-6F0342E377CB}"/>
              </a:ext>
            </a:extLst>
          </p:cNvPr>
          <p:cNvSpPr/>
          <p:nvPr/>
        </p:nvSpPr>
        <p:spPr>
          <a:xfrm>
            <a:off x="1759287" y="2437231"/>
            <a:ext cx="1666762" cy="1261884"/>
          </a:xfrm>
          <a:prstGeom prst="rect">
            <a:avLst/>
          </a:prstGeom>
          <a:solidFill>
            <a:schemeClr val="bg1"/>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rPr>
              <a:t>Operations Analyst</a:t>
            </a:r>
            <a:endParaRPr lang="en-US" sz="1200" dirty="0">
              <a:solidFill>
                <a:schemeClr val="tx1"/>
              </a:solidFill>
              <a:latin typeface="Century Gothic" panose="020B0502020202020204" pitchFamily="34" charset="0"/>
              <a:cs typeface="Arial" panose="020B0604020202020204"/>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rPr>
              <a:t>$61,701</a:t>
            </a:r>
            <a:endParaRPr lang="en-US" sz="1200" b="1" dirty="0">
              <a:solidFill>
                <a:schemeClr val="tx1"/>
              </a:solidFill>
              <a:latin typeface="Century Gothic" panose="020B0502020202020204" pitchFamily="34" charset="0"/>
              <a:cs typeface="Arial"/>
            </a:endParaRPr>
          </a:p>
          <a:p>
            <a:pPr>
              <a:spcAft>
                <a:spcPts val="600"/>
              </a:spcAft>
            </a:pPr>
            <a:r>
              <a:rPr lang="en-US" sz="1200" dirty="0">
                <a:solidFill>
                  <a:schemeClr val="tx1"/>
                </a:solidFill>
                <a:latin typeface="Century Gothic" panose="020B0502020202020204" pitchFamily="34" charset="0"/>
              </a:rPr>
              <a:t># of regional openings:</a:t>
            </a:r>
            <a:r>
              <a:rPr lang="en-US" sz="1200" b="1" dirty="0">
                <a:solidFill>
                  <a:schemeClr val="tx1"/>
                </a:solidFill>
                <a:latin typeface="Century Gothic" panose="020B0502020202020204" pitchFamily="34" charset="0"/>
              </a:rPr>
              <a:t> 1,477</a:t>
            </a:r>
            <a:endParaRPr lang="en-US" sz="1200" b="1" dirty="0">
              <a:solidFill>
                <a:schemeClr val="tx1"/>
              </a:solidFill>
              <a:latin typeface="Century Gothic" panose="020B0502020202020204" pitchFamily="34" charset="0"/>
              <a:ea typeface="+mn-lt"/>
              <a:cs typeface="+mn-lt"/>
            </a:endParaRPr>
          </a:p>
        </p:txBody>
      </p:sp>
      <p:sp>
        <p:nvSpPr>
          <p:cNvPr id="9" name="Rectangle 8">
            <a:extLst>
              <a:ext uri="{FF2B5EF4-FFF2-40B4-BE49-F238E27FC236}">
                <a16:creationId xmlns:a16="http://schemas.microsoft.com/office/drawing/2014/main" xmlns="" id="{14B81882-093D-DF42-888C-574085924092}"/>
              </a:ext>
            </a:extLst>
          </p:cNvPr>
          <p:cNvSpPr/>
          <p:nvPr/>
        </p:nvSpPr>
        <p:spPr>
          <a:xfrm>
            <a:off x="8724091" y="4024825"/>
            <a:ext cx="1562100" cy="1261884"/>
          </a:xfrm>
          <a:prstGeom prst="rect">
            <a:avLst/>
          </a:prstGeom>
          <a:solidFill>
            <a:schemeClr val="bg1"/>
          </a:solid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rPr>
              <a:t>Data Scientist</a:t>
            </a:r>
            <a:endParaRPr lang="en-US" sz="1200" dirty="0">
              <a:solidFill>
                <a:schemeClr val="tx1"/>
              </a:solidFill>
              <a:latin typeface="Century Gothic" panose="020B0502020202020204" pitchFamily="34" charset="0"/>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cs typeface="Arial"/>
              </a:rPr>
              <a:t>$113,246</a:t>
            </a:r>
          </a:p>
          <a:p>
            <a:pPr>
              <a:spcAft>
                <a:spcPts val="600"/>
              </a:spcAft>
            </a:pPr>
            <a:r>
              <a:rPr lang="en-US" sz="1200" dirty="0">
                <a:solidFill>
                  <a:schemeClr val="tx1"/>
                </a:solidFill>
                <a:latin typeface="Century Gothic" panose="020B0502020202020204" pitchFamily="34" charset="0"/>
              </a:rPr>
              <a:t># of regional openings:</a:t>
            </a:r>
            <a:r>
              <a:rPr lang="en-US" sz="1200" b="1" dirty="0">
                <a:solidFill>
                  <a:schemeClr val="tx1"/>
                </a:solidFill>
                <a:latin typeface="Century Gothic" panose="020B0502020202020204" pitchFamily="34" charset="0"/>
              </a:rPr>
              <a:t> 2,807</a:t>
            </a:r>
            <a:endParaRPr lang="en-US" sz="1200" b="1" dirty="0">
              <a:solidFill>
                <a:schemeClr val="tx1"/>
              </a:solidFill>
              <a:latin typeface="Century Gothic" panose="020B0502020202020204" pitchFamily="34" charset="0"/>
              <a:ea typeface="+mn-lt"/>
              <a:cs typeface="+mn-lt"/>
            </a:endParaRPr>
          </a:p>
        </p:txBody>
      </p:sp>
      <p:sp>
        <p:nvSpPr>
          <p:cNvPr id="10" name="Rectangle 9">
            <a:extLst>
              <a:ext uri="{FF2B5EF4-FFF2-40B4-BE49-F238E27FC236}">
                <a16:creationId xmlns:a16="http://schemas.microsoft.com/office/drawing/2014/main" xmlns="" id="{66E784EA-5ACE-B045-A01E-6B3CB9575C27}"/>
              </a:ext>
            </a:extLst>
          </p:cNvPr>
          <p:cNvSpPr/>
          <p:nvPr/>
        </p:nvSpPr>
        <p:spPr>
          <a:xfrm>
            <a:off x="4874541" y="4023704"/>
            <a:ext cx="1600200" cy="1446550"/>
          </a:xfrm>
          <a:prstGeom prst="rect">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rPr>
              <a:t>Database Administrator</a:t>
            </a:r>
            <a:endParaRPr lang="en-US" sz="1200" dirty="0">
              <a:solidFill>
                <a:schemeClr val="tx1"/>
              </a:solidFill>
              <a:latin typeface="Century Gothic" panose="020B0502020202020204" pitchFamily="34" charset="0"/>
              <a:cs typeface="Arial"/>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rPr>
              <a:t>$93,331</a:t>
            </a:r>
            <a:endParaRPr lang="en-US" sz="1200" b="1" dirty="0">
              <a:solidFill>
                <a:schemeClr val="tx1"/>
              </a:solidFill>
              <a:latin typeface="Century Gothic" panose="020B0502020202020204" pitchFamily="34" charset="0"/>
              <a:ea typeface="+mn-lt"/>
              <a:cs typeface="+mn-lt"/>
            </a:endParaRPr>
          </a:p>
          <a:p>
            <a:pPr>
              <a:spcAft>
                <a:spcPts val="600"/>
              </a:spcAft>
            </a:pPr>
            <a:r>
              <a:rPr lang="en-US" sz="1200" dirty="0">
                <a:solidFill>
                  <a:schemeClr val="tx1"/>
                </a:solidFill>
                <a:latin typeface="Century Gothic" panose="020B0502020202020204" pitchFamily="34" charset="0"/>
              </a:rPr>
              <a:t># of regional openings:</a:t>
            </a:r>
            <a:r>
              <a:rPr lang="en-US" sz="1200" b="1" dirty="0">
                <a:solidFill>
                  <a:schemeClr val="tx1"/>
                </a:solidFill>
                <a:latin typeface="Century Gothic" panose="020B0502020202020204" pitchFamily="34" charset="0"/>
              </a:rPr>
              <a:t> 3,334 </a:t>
            </a:r>
            <a:endParaRPr lang="en-US" sz="1200" b="1" dirty="0">
              <a:solidFill>
                <a:schemeClr val="tx1"/>
              </a:solidFill>
              <a:latin typeface="Century Gothic" panose="020B0502020202020204" pitchFamily="34" charset="0"/>
              <a:cs typeface="Arial"/>
            </a:endParaRPr>
          </a:p>
        </p:txBody>
      </p:sp>
      <p:sp>
        <p:nvSpPr>
          <p:cNvPr id="11" name="Rectangle 10">
            <a:extLst>
              <a:ext uri="{FF2B5EF4-FFF2-40B4-BE49-F238E27FC236}">
                <a16:creationId xmlns:a16="http://schemas.microsoft.com/office/drawing/2014/main" xmlns="" id="{C574D556-5F33-A64E-B077-85A75F33B6D4}"/>
              </a:ext>
            </a:extLst>
          </p:cNvPr>
          <p:cNvSpPr/>
          <p:nvPr/>
        </p:nvSpPr>
        <p:spPr>
          <a:xfrm>
            <a:off x="8725164" y="2539590"/>
            <a:ext cx="1562100" cy="1446550"/>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rPr>
              <a:t>Database Architect</a:t>
            </a:r>
            <a:endParaRPr lang="en-US" sz="1200" dirty="0">
              <a:solidFill>
                <a:schemeClr val="tx1"/>
              </a:solidFill>
              <a:latin typeface="Century Gothic" panose="020B0502020202020204" pitchFamily="34" charset="0"/>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rPr>
              <a:t>$110,730</a:t>
            </a:r>
            <a:endParaRPr lang="en-US" sz="1200" b="1" dirty="0">
              <a:solidFill>
                <a:schemeClr val="tx1"/>
              </a:solidFill>
              <a:latin typeface="Century Gothic" panose="020B0502020202020204" pitchFamily="34" charset="0"/>
              <a:ea typeface="+mn-lt"/>
              <a:cs typeface="+mn-lt"/>
            </a:endParaRPr>
          </a:p>
          <a:p>
            <a:pPr>
              <a:spcAft>
                <a:spcPts val="600"/>
              </a:spcAft>
            </a:pPr>
            <a:r>
              <a:rPr lang="en-US" sz="1200" dirty="0">
                <a:solidFill>
                  <a:schemeClr val="tx1"/>
                </a:solidFill>
                <a:latin typeface="Century Gothic" panose="020B0502020202020204" pitchFamily="34" charset="0"/>
              </a:rPr>
              <a:t># of regional openings:</a:t>
            </a:r>
            <a:r>
              <a:rPr lang="en-US" sz="1200" b="1" dirty="0">
                <a:solidFill>
                  <a:schemeClr val="tx1"/>
                </a:solidFill>
                <a:latin typeface="Century Gothic" panose="020B0502020202020204" pitchFamily="34" charset="0"/>
              </a:rPr>
              <a:t> 1,660</a:t>
            </a:r>
            <a:endParaRPr lang="en-US" sz="1200" b="1" dirty="0">
              <a:solidFill>
                <a:schemeClr val="tx1"/>
              </a:solidFill>
              <a:latin typeface="Century Gothic" panose="020B0502020202020204" pitchFamily="34" charset="0"/>
              <a:ea typeface="+mn-lt"/>
              <a:cs typeface="+mn-lt"/>
            </a:endParaRPr>
          </a:p>
        </p:txBody>
      </p:sp>
      <p:sp>
        <p:nvSpPr>
          <p:cNvPr id="12" name="Rectangle 11">
            <a:extLst>
              <a:ext uri="{FF2B5EF4-FFF2-40B4-BE49-F238E27FC236}">
                <a16:creationId xmlns:a16="http://schemas.microsoft.com/office/drawing/2014/main" xmlns="" id="{C4FEA68F-3C21-234B-9C60-F2B4E646094D}"/>
              </a:ext>
            </a:extLst>
          </p:cNvPr>
          <p:cNvSpPr/>
          <p:nvPr/>
        </p:nvSpPr>
        <p:spPr>
          <a:xfrm>
            <a:off x="4875616" y="2492175"/>
            <a:ext cx="1600200" cy="1261884"/>
          </a:xfrm>
          <a:prstGeom prst="rect">
            <a:avLst/>
          </a:prstGeom>
          <a:solidFill>
            <a:schemeClr val="bg1"/>
          </a:solidFill>
          <a:ln w="1905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rPr>
              <a:t>Data Engineer</a:t>
            </a:r>
            <a:endParaRPr lang="en-US" sz="1200" dirty="0">
              <a:solidFill>
                <a:schemeClr val="tx1"/>
              </a:solidFill>
              <a:latin typeface="Century Gothic" panose="020B0502020202020204" pitchFamily="34" charset="0"/>
              <a:cs typeface="Arial"/>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rPr>
              <a:t>$112,397</a:t>
            </a:r>
            <a:endParaRPr lang="en-US" sz="1200" b="1" dirty="0">
              <a:solidFill>
                <a:schemeClr val="tx1"/>
              </a:solidFill>
              <a:latin typeface="Century Gothic" panose="020B0502020202020204" pitchFamily="34" charset="0"/>
              <a:cs typeface="Arial"/>
            </a:endParaRPr>
          </a:p>
          <a:p>
            <a:pPr>
              <a:spcAft>
                <a:spcPts val="600"/>
              </a:spcAft>
            </a:pPr>
            <a:r>
              <a:rPr lang="en-US" sz="1200" dirty="0">
                <a:solidFill>
                  <a:schemeClr val="tx1"/>
                </a:solidFill>
                <a:latin typeface="Century Gothic" panose="020B0502020202020204" pitchFamily="34" charset="0"/>
              </a:rPr>
              <a:t># of regional openings: </a:t>
            </a:r>
            <a:r>
              <a:rPr lang="en-US" sz="1200" b="1" dirty="0">
                <a:solidFill>
                  <a:schemeClr val="tx1"/>
                </a:solidFill>
                <a:latin typeface="Century Gothic" panose="020B0502020202020204" pitchFamily="34" charset="0"/>
              </a:rPr>
              <a:t>2,172</a:t>
            </a:r>
            <a:endParaRPr lang="en-US" sz="1200" b="1" dirty="0">
              <a:solidFill>
                <a:schemeClr val="tx1"/>
              </a:solidFill>
              <a:latin typeface="Century Gothic" panose="020B0502020202020204" pitchFamily="34" charset="0"/>
              <a:cs typeface="Arial"/>
            </a:endParaRPr>
          </a:p>
        </p:txBody>
      </p:sp>
      <p:cxnSp>
        <p:nvCxnSpPr>
          <p:cNvPr id="13" name="Straight Connector 12">
            <a:extLst>
              <a:ext uri="{FF2B5EF4-FFF2-40B4-BE49-F238E27FC236}">
                <a16:creationId xmlns:a16="http://schemas.microsoft.com/office/drawing/2014/main" xmlns="" id="{3507534D-D661-3941-9FDE-E600DD7C0399}"/>
              </a:ext>
            </a:extLst>
          </p:cNvPr>
          <p:cNvCxnSpPr>
            <a:cxnSpLocks/>
          </p:cNvCxnSpPr>
          <p:nvPr/>
        </p:nvCxnSpPr>
        <p:spPr>
          <a:xfrm>
            <a:off x="3404584" y="3118002"/>
            <a:ext cx="1346011" cy="0"/>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38A7AEDA-599A-8948-B6EE-45E365600DE1}"/>
              </a:ext>
            </a:extLst>
          </p:cNvPr>
          <p:cNvSpPr/>
          <p:nvPr/>
        </p:nvSpPr>
        <p:spPr>
          <a:xfrm>
            <a:off x="571500" y="1400390"/>
            <a:ext cx="3314700" cy="702717"/>
          </a:xfrm>
          <a:prstGeom prst="rect">
            <a:avLst/>
          </a:prstGeom>
        </p:spPr>
        <p:txBody>
          <a:bodyPr wrap="square" lIns="91440" tIns="45720" rIns="91440" bIns="45720" anchor="t">
            <a:noAutofit/>
          </a:bodyPr>
          <a:lstStyle/>
          <a:p>
            <a:endParaRPr lang="en-US" sz="1000" dirty="0">
              <a:latin typeface="Century Gothic" panose="020B0502020202020204" pitchFamily="34" charset="0"/>
              <a:cs typeface="Arial"/>
            </a:endParaRPr>
          </a:p>
        </p:txBody>
      </p:sp>
      <p:sp>
        <p:nvSpPr>
          <p:cNvPr id="16" name="Rectangle 15">
            <a:extLst>
              <a:ext uri="{FF2B5EF4-FFF2-40B4-BE49-F238E27FC236}">
                <a16:creationId xmlns:a16="http://schemas.microsoft.com/office/drawing/2014/main" xmlns="" id="{9A4FD70B-5336-7C4E-8E3E-031A6E9B2B2F}"/>
              </a:ext>
            </a:extLst>
          </p:cNvPr>
          <p:cNvSpPr/>
          <p:nvPr/>
        </p:nvSpPr>
        <p:spPr>
          <a:xfrm>
            <a:off x="4448556" y="1400390"/>
            <a:ext cx="3314700" cy="702717"/>
          </a:xfrm>
          <a:prstGeom prst="rect">
            <a:avLst/>
          </a:prstGeom>
        </p:spPr>
        <p:txBody>
          <a:bodyPr wrap="square" lIns="91440" tIns="45720" rIns="91440" bIns="45720" anchor="t">
            <a:noAutofit/>
          </a:bodyPr>
          <a:lstStyle/>
          <a:p>
            <a:endParaRPr lang="en-US" sz="1000" dirty="0">
              <a:latin typeface="Century Gothic" panose="020B0502020202020204" pitchFamily="34" charset="0"/>
              <a:cs typeface="Arial"/>
            </a:endParaRPr>
          </a:p>
        </p:txBody>
      </p:sp>
      <p:sp>
        <p:nvSpPr>
          <p:cNvPr id="17" name="Rectangle 16">
            <a:extLst>
              <a:ext uri="{FF2B5EF4-FFF2-40B4-BE49-F238E27FC236}">
                <a16:creationId xmlns:a16="http://schemas.microsoft.com/office/drawing/2014/main" xmlns="" id="{F15FA6DA-6F35-8F4C-BD00-6EEEDE202160}"/>
              </a:ext>
            </a:extLst>
          </p:cNvPr>
          <p:cNvSpPr/>
          <p:nvPr/>
        </p:nvSpPr>
        <p:spPr>
          <a:xfrm>
            <a:off x="8400739" y="1400390"/>
            <a:ext cx="3314700" cy="702717"/>
          </a:xfrm>
          <a:prstGeom prst="rect">
            <a:avLst/>
          </a:prstGeom>
        </p:spPr>
        <p:txBody>
          <a:bodyPr wrap="square" lIns="91440" tIns="45720" rIns="91440" bIns="45720" anchor="t">
            <a:noAutofit/>
          </a:bodyPr>
          <a:lstStyle/>
          <a:p>
            <a:endParaRPr lang="en-US" sz="1000" dirty="0">
              <a:latin typeface="Century Gothic" panose="020B0502020202020204" pitchFamily="34" charset="0"/>
              <a:cs typeface="Arial"/>
            </a:endParaRPr>
          </a:p>
        </p:txBody>
      </p:sp>
      <p:cxnSp>
        <p:nvCxnSpPr>
          <p:cNvPr id="14" name="Straight Connector 13">
            <a:extLst>
              <a:ext uri="{FF2B5EF4-FFF2-40B4-BE49-F238E27FC236}">
                <a16:creationId xmlns:a16="http://schemas.microsoft.com/office/drawing/2014/main" xmlns="" id="{86018533-839A-B5ED-4417-508CB43F9E60}"/>
              </a:ext>
            </a:extLst>
          </p:cNvPr>
          <p:cNvCxnSpPr>
            <a:cxnSpLocks/>
          </p:cNvCxnSpPr>
          <p:nvPr/>
        </p:nvCxnSpPr>
        <p:spPr>
          <a:xfrm flipV="1">
            <a:off x="3426049" y="3871353"/>
            <a:ext cx="1309969" cy="631129"/>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9628D7B3-8C44-6074-B8B0-A9710698F9BD}"/>
              </a:ext>
            </a:extLst>
          </p:cNvPr>
          <p:cNvCxnSpPr>
            <a:cxnSpLocks/>
          </p:cNvCxnSpPr>
          <p:nvPr/>
        </p:nvCxnSpPr>
        <p:spPr>
          <a:xfrm flipV="1">
            <a:off x="3404585" y="4712002"/>
            <a:ext cx="1289144" cy="34759"/>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205CB78-0925-8182-4878-62DCB61C5532}"/>
              </a:ext>
            </a:extLst>
          </p:cNvPr>
          <p:cNvCxnSpPr>
            <a:cxnSpLocks/>
          </p:cNvCxnSpPr>
          <p:nvPr/>
        </p:nvCxnSpPr>
        <p:spPr>
          <a:xfrm>
            <a:off x="6672518" y="3725743"/>
            <a:ext cx="1820959" cy="17941"/>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1B47BA8-FCCD-A2D0-5DD1-5537ABFA056A}"/>
              </a:ext>
            </a:extLst>
          </p:cNvPr>
          <p:cNvCxnSpPr>
            <a:cxnSpLocks/>
          </p:cNvCxnSpPr>
          <p:nvPr/>
        </p:nvCxnSpPr>
        <p:spPr>
          <a:xfrm flipV="1">
            <a:off x="6688218" y="3849566"/>
            <a:ext cx="1793887" cy="141765"/>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80E7D25A-3066-7D3D-6264-A117AEC0696C}"/>
              </a:ext>
            </a:extLst>
          </p:cNvPr>
          <p:cNvSpPr txBox="1"/>
          <p:nvPr/>
        </p:nvSpPr>
        <p:spPr>
          <a:xfrm>
            <a:off x="570963" y="1396592"/>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panose="020B0502020202020204" pitchFamily="34" charset="0"/>
              </a:rPr>
              <a:t>Data analysis, SQL, Python, Data science, Microsoft Power BI, Tableau, Machine Learning, Data engineering</a:t>
            </a:r>
            <a:endParaRPr lang="en-US" sz="1100" dirty="0">
              <a:latin typeface="Century Gothic" panose="020B0502020202020204" pitchFamily="34" charset="0"/>
              <a:cs typeface="Arial"/>
            </a:endParaRPr>
          </a:p>
        </p:txBody>
      </p:sp>
      <p:sp>
        <p:nvSpPr>
          <p:cNvPr id="4" name="TextBox 3">
            <a:extLst>
              <a:ext uri="{FF2B5EF4-FFF2-40B4-BE49-F238E27FC236}">
                <a16:creationId xmlns:a16="http://schemas.microsoft.com/office/drawing/2014/main" xmlns="" id="{D8A7E26D-5D68-28F0-55FA-62C5CAF6A5CD}"/>
              </a:ext>
            </a:extLst>
          </p:cNvPr>
          <p:cNvSpPr txBox="1"/>
          <p:nvPr/>
        </p:nvSpPr>
        <p:spPr>
          <a:xfrm>
            <a:off x="4446915" y="1322231"/>
            <a:ext cx="339310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panose="020B0502020202020204" pitchFamily="34" charset="0"/>
              </a:rPr>
              <a:t>Database administration, Teradata DBA, Oracle, Salesforce Administration, Salesforce, Project Management, SQL Server, Troubleshooting, Planning, MS Excel, MS Office</a:t>
            </a:r>
          </a:p>
        </p:txBody>
      </p:sp>
      <p:sp>
        <p:nvSpPr>
          <p:cNvPr id="5" name="TextBox 4">
            <a:extLst>
              <a:ext uri="{FF2B5EF4-FFF2-40B4-BE49-F238E27FC236}">
                <a16:creationId xmlns:a16="http://schemas.microsoft.com/office/drawing/2014/main" xmlns="" id="{0B986968-E1CC-AFF2-A1CB-23C14DE0DED9}"/>
              </a:ext>
            </a:extLst>
          </p:cNvPr>
          <p:cNvSpPr txBox="1"/>
          <p:nvPr/>
        </p:nvSpPr>
        <p:spPr>
          <a:xfrm>
            <a:off x="8323971" y="1349445"/>
            <a:ext cx="3267016"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panose="020B0502020202020204" pitchFamily="34" charset="0"/>
              </a:rPr>
              <a:t>Data architecture, SQL, Data Warehousing, Data modeling, data management, </a:t>
            </a:r>
          </a:p>
          <a:p>
            <a:r>
              <a:rPr lang="en-US" sz="1100" dirty="0">
                <a:latin typeface="Century Gothic" panose="020B0502020202020204" pitchFamily="34" charset="0"/>
                <a:ea typeface="+mn-lt"/>
                <a:cs typeface="+mn-lt"/>
              </a:rPr>
              <a:t>Extraction Transformation and Loading (ETL), Informatics, Machine Learning, AI, Deep Learning, Predictive Models, Neural Networks</a:t>
            </a:r>
            <a:endParaRPr lang="en-US" sz="1100" dirty="0">
              <a:latin typeface="Century Gothic" panose="020B0502020202020204" pitchFamily="34" charset="0"/>
              <a:cs typeface="Arial"/>
            </a:endParaRPr>
          </a:p>
        </p:txBody>
      </p:sp>
      <p:sp>
        <p:nvSpPr>
          <p:cNvPr id="19" name="TextBox 18">
            <a:extLst>
              <a:ext uri="{FF2B5EF4-FFF2-40B4-BE49-F238E27FC236}">
                <a16:creationId xmlns:a16="http://schemas.microsoft.com/office/drawing/2014/main" xmlns="" id="{B436C672-1D7B-0C83-EA30-16E7FE2466C1}"/>
              </a:ext>
            </a:extLst>
          </p:cNvPr>
          <p:cNvSpPr txBox="1"/>
          <p:nvPr/>
        </p:nvSpPr>
        <p:spPr>
          <a:xfrm>
            <a:off x="333321" y="2608082"/>
            <a:ext cx="14125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sz="1200" dirty="0">
              <a:latin typeface="Century Gothic" panose="020B0502020202020204" pitchFamily="34" charset="0"/>
            </a:endParaRPr>
          </a:p>
          <a:p>
            <a:r>
              <a:rPr lang="en-US" sz="1200" b="1" dirty="0">
                <a:solidFill>
                  <a:srgbClr val="000000"/>
                </a:solidFill>
                <a:highlight>
                  <a:srgbClr val="FFFF00"/>
                </a:highlight>
                <a:latin typeface="Century Gothic" panose="020B0502020202020204" pitchFamily="34" charset="0"/>
                <a:cs typeface="Arial"/>
              </a:rPr>
              <a:t>3.5% Associate's</a:t>
            </a:r>
          </a:p>
          <a:p>
            <a:r>
              <a:rPr lang="en-US" sz="1200" dirty="0">
                <a:latin typeface="Century Gothic" panose="020B0502020202020204" pitchFamily="34" charset="0"/>
                <a:cs typeface="Arial"/>
              </a:rPr>
              <a:t>92% Bachelor's</a:t>
            </a:r>
          </a:p>
          <a:p>
            <a:r>
              <a:rPr lang="en-US" sz="1200" dirty="0">
                <a:latin typeface="Century Gothic" panose="020B0502020202020204" pitchFamily="34" charset="0"/>
                <a:cs typeface="Arial"/>
              </a:rPr>
              <a:t>3.3% Master's</a:t>
            </a:r>
          </a:p>
          <a:p>
            <a:r>
              <a:rPr lang="en-US" sz="1200" dirty="0">
                <a:latin typeface="Century Gothic" panose="020B0502020202020204" pitchFamily="34" charset="0"/>
                <a:cs typeface="Arial"/>
              </a:rPr>
              <a:t>1.1% Doctorate</a:t>
            </a:r>
          </a:p>
        </p:txBody>
      </p:sp>
      <p:sp>
        <p:nvSpPr>
          <p:cNvPr id="24" name="TextBox 23">
            <a:extLst>
              <a:ext uri="{FF2B5EF4-FFF2-40B4-BE49-F238E27FC236}">
                <a16:creationId xmlns:a16="http://schemas.microsoft.com/office/drawing/2014/main" xmlns="" id="{33E6C049-9C21-4AF9-679B-00CC22DBAE2C}"/>
              </a:ext>
            </a:extLst>
          </p:cNvPr>
          <p:cNvSpPr txBox="1"/>
          <p:nvPr/>
        </p:nvSpPr>
        <p:spPr>
          <a:xfrm>
            <a:off x="333320" y="4223066"/>
            <a:ext cx="14125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5.6% HS</a:t>
            </a:r>
            <a:endParaRPr lang="en-US" b="1" dirty="0">
              <a:highlight>
                <a:srgbClr val="FFFF00"/>
              </a:highlight>
              <a:latin typeface="Century Gothic" panose="020B0502020202020204" pitchFamily="34" charset="0"/>
              <a:cs typeface="Arial"/>
            </a:endParaRPr>
          </a:p>
          <a:p>
            <a:r>
              <a:rPr lang="en-US" sz="1200" b="1" dirty="0">
                <a:highlight>
                  <a:srgbClr val="FFFF00"/>
                </a:highlight>
                <a:latin typeface="Century Gothic" panose="020B0502020202020204" pitchFamily="34" charset="0"/>
                <a:cs typeface="Arial"/>
              </a:rPr>
              <a:t>2.4%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83%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6.5% Master's</a:t>
            </a:r>
          </a:p>
          <a:p>
            <a:r>
              <a:rPr lang="en-US" sz="1200" dirty="0">
                <a:latin typeface="Century Gothic" panose="020B0502020202020204" pitchFamily="34" charset="0"/>
                <a:cs typeface="Arial"/>
              </a:rPr>
              <a:t>2.6% Doctorate</a:t>
            </a:r>
          </a:p>
        </p:txBody>
      </p:sp>
      <p:sp>
        <p:nvSpPr>
          <p:cNvPr id="25" name="TextBox 24">
            <a:extLst>
              <a:ext uri="{FF2B5EF4-FFF2-40B4-BE49-F238E27FC236}">
                <a16:creationId xmlns:a16="http://schemas.microsoft.com/office/drawing/2014/main" xmlns="" id="{4AE01713-C124-8DB5-D43E-7769B93F6031}"/>
              </a:ext>
            </a:extLst>
          </p:cNvPr>
          <p:cNvSpPr txBox="1"/>
          <p:nvPr/>
        </p:nvSpPr>
        <p:spPr>
          <a:xfrm>
            <a:off x="6690901" y="2551215"/>
            <a:ext cx="14125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1.6% HS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93.3%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3.6% Master's</a:t>
            </a:r>
          </a:p>
          <a:p>
            <a:r>
              <a:rPr lang="en-US" sz="1200" dirty="0">
                <a:latin typeface="Century Gothic" panose="020B0502020202020204" pitchFamily="34" charset="0"/>
                <a:cs typeface="Arial"/>
              </a:rPr>
              <a:t>1.1% Doctorate</a:t>
            </a:r>
          </a:p>
        </p:txBody>
      </p:sp>
      <p:sp>
        <p:nvSpPr>
          <p:cNvPr id="26" name="TextBox 25">
            <a:extLst>
              <a:ext uri="{FF2B5EF4-FFF2-40B4-BE49-F238E27FC236}">
                <a16:creationId xmlns:a16="http://schemas.microsoft.com/office/drawing/2014/main" xmlns="" id="{698594BA-CC71-9BE6-1AE7-6EFB89CD5CC5}"/>
              </a:ext>
            </a:extLst>
          </p:cNvPr>
          <p:cNvSpPr txBox="1"/>
          <p:nvPr/>
        </p:nvSpPr>
        <p:spPr>
          <a:xfrm>
            <a:off x="6690902" y="4188945"/>
            <a:ext cx="14125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7.1% HS</a:t>
            </a:r>
            <a:endParaRPr lang="en-US" b="1" dirty="0">
              <a:highlight>
                <a:srgbClr val="FFFF00"/>
              </a:highlight>
              <a:latin typeface="Century Gothic" panose="020B0502020202020204" pitchFamily="34" charset="0"/>
              <a:cs typeface="Arial"/>
            </a:endParaRPr>
          </a:p>
          <a:p>
            <a:r>
              <a:rPr lang="en-US" sz="1200" b="1" dirty="0">
                <a:highlight>
                  <a:srgbClr val="FFFF00"/>
                </a:highlight>
                <a:latin typeface="Century Gothic" panose="020B0502020202020204" pitchFamily="34" charset="0"/>
                <a:cs typeface="Arial"/>
              </a:rPr>
              <a:t>5.4%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82.8%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2.5% Master's</a:t>
            </a:r>
          </a:p>
          <a:p>
            <a:r>
              <a:rPr lang="en-US" sz="1200" dirty="0">
                <a:latin typeface="Century Gothic" panose="020B0502020202020204" pitchFamily="34" charset="0"/>
                <a:cs typeface="Arial"/>
              </a:rPr>
              <a:t>2.3% Doctorate</a:t>
            </a:r>
          </a:p>
        </p:txBody>
      </p:sp>
      <p:sp>
        <p:nvSpPr>
          <p:cNvPr id="27" name="TextBox 26">
            <a:extLst>
              <a:ext uri="{FF2B5EF4-FFF2-40B4-BE49-F238E27FC236}">
                <a16:creationId xmlns:a16="http://schemas.microsoft.com/office/drawing/2014/main" xmlns="" id="{537CCE41-D241-B8D2-CC37-ED249A67C2B0}"/>
              </a:ext>
            </a:extLst>
          </p:cNvPr>
          <p:cNvSpPr txBox="1"/>
          <p:nvPr/>
        </p:nvSpPr>
        <p:spPr>
          <a:xfrm>
            <a:off x="10455409" y="2562588"/>
            <a:ext cx="14125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3.3% HS</a:t>
            </a:r>
            <a:endParaRPr lang="en-US" b="1" dirty="0">
              <a:highlight>
                <a:srgbClr val="FFFF00"/>
              </a:highlight>
              <a:latin typeface="Century Gothic" panose="020B0502020202020204" pitchFamily="34" charset="0"/>
              <a:cs typeface="Arial"/>
            </a:endParaRPr>
          </a:p>
          <a:p>
            <a:r>
              <a:rPr lang="en-US" sz="1200" b="1" dirty="0">
                <a:highlight>
                  <a:srgbClr val="FFFF00"/>
                </a:highlight>
                <a:latin typeface="Century Gothic" panose="020B0502020202020204" pitchFamily="34" charset="0"/>
                <a:cs typeface="Arial"/>
              </a:rPr>
              <a:t>2%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88.7%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4.4% Master's</a:t>
            </a:r>
          </a:p>
          <a:p>
            <a:r>
              <a:rPr lang="en-US" sz="1200" dirty="0">
                <a:latin typeface="Century Gothic" panose="020B0502020202020204" pitchFamily="34" charset="0"/>
                <a:cs typeface="Arial"/>
              </a:rPr>
              <a:t>1.7% Doctorate</a:t>
            </a:r>
          </a:p>
        </p:txBody>
      </p:sp>
      <p:sp>
        <p:nvSpPr>
          <p:cNvPr id="28" name="TextBox 27">
            <a:extLst>
              <a:ext uri="{FF2B5EF4-FFF2-40B4-BE49-F238E27FC236}">
                <a16:creationId xmlns:a16="http://schemas.microsoft.com/office/drawing/2014/main" xmlns="" id="{734DB7BB-4091-6026-7FEA-D50A3299141D}"/>
              </a:ext>
            </a:extLst>
          </p:cNvPr>
          <p:cNvSpPr txBox="1"/>
          <p:nvPr/>
        </p:nvSpPr>
        <p:spPr>
          <a:xfrm>
            <a:off x="10455408" y="4234438"/>
            <a:ext cx="141254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dirty="0">
                <a:latin typeface="Century Gothic" panose="020B0502020202020204" pitchFamily="34" charset="0"/>
                <a:cs typeface="Arial"/>
              </a:rPr>
              <a:t>55.1%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30.3% Master's</a:t>
            </a:r>
          </a:p>
          <a:p>
            <a:r>
              <a:rPr lang="en-US" sz="1200" dirty="0">
                <a:latin typeface="Century Gothic" panose="020B0502020202020204" pitchFamily="34" charset="0"/>
                <a:cs typeface="Arial"/>
              </a:rPr>
              <a:t>14.6% Doctorate</a:t>
            </a:r>
          </a:p>
        </p:txBody>
      </p:sp>
      <p:sp>
        <p:nvSpPr>
          <p:cNvPr id="6" name="TextBox 5">
            <a:extLst>
              <a:ext uri="{FF2B5EF4-FFF2-40B4-BE49-F238E27FC236}">
                <a16:creationId xmlns:a16="http://schemas.microsoft.com/office/drawing/2014/main" xmlns="" id="{9ED5ED71-B343-41A9-A59A-7477A62E3A1B}"/>
              </a:ext>
            </a:extLst>
          </p:cNvPr>
          <p:cNvSpPr txBox="1"/>
          <p:nvPr/>
        </p:nvSpPr>
        <p:spPr>
          <a:xfrm>
            <a:off x="3988262" y="5869811"/>
            <a:ext cx="4972958" cy="738664"/>
          </a:xfrm>
          <a:prstGeom prst="rect">
            <a:avLst/>
          </a:prstGeom>
          <a:noFill/>
        </p:spPr>
        <p:txBody>
          <a:bodyPr wrap="square" rtlCol="0">
            <a:spAutoFit/>
          </a:bodyPr>
          <a:lstStyle/>
          <a:p>
            <a:r>
              <a:rPr lang="en-US" sz="2400" b="1" dirty="0">
                <a:latin typeface="Century Gothic" panose="020B0502020202020204" pitchFamily="34" charset="0"/>
                <a:cs typeface="Arial"/>
              </a:rPr>
              <a:t>Data Analytics - Greater Boston </a:t>
            </a:r>
            <a:endParaRPr lang="en-US" sz="2400" b="1"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45777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766C134-B889-BF44-82DF-A761CB4AA68E}"/>
              </a:ext>
            </a:extLst>
          </p:cNvPr>
          <p:cNvSpPr>
            <a:spLocks noGrp="1"/>
          </p:cNvSpPr>
          <p:nvPr>
            <p:ph type="body" sz="quarter" idx="10"/>
          </p:nvPr>
        </p:nvSpPr>
        <p:spPr>
          <a:xfrm>
            <a:off x="2493017" y="260404"/>
            <a:ext cx="7205966" cy="404812"/>
          </a:xfrm>
        </p:spPr>
        <p:txBody>
          <a:bodyPr lIns="91440" tIns="45720" rIns="91440" bIns="45720" anchor="t">
            <a:noAutofit/>
          </a:bodyPr>
          <a:lstStyle/>
          <a:p>
            <a:r>
              <a:rPr lang="en-US" sz="2800" dirty="0">
                <a:latin typeface="Century Gothic" panose="020B0502020202020204" pitchFamily="34" charset="0"/>
                <a:cs typeface="Arial"/>
              </a:rPr>
              <a:t>Software Development - Greater Boston</a:t>
            </a:r>
          </a:p>
        </p:txBody>
      </p:sp>
      <p:sp>
        <p:nvSpPr>
          <p:cNvPr id="7" name="Rectangle 6">
            <a:extLst>
              <a:ext uri="{FF2B5EF4-FFF2-40B4-BE49-F238E27FC236}">
                <a16:creationId xmlns:a16="http://schemas.microsoft.com/office/drawing/2014/main" xmlns="" id="{6E42658C-2A2B-ED4E-80DE-BB831F38A18C}"/>
              </a:ext>
            </a:extLst>
          </p:cNvPr>
          <p:cNvSpPr/>
          <p:nvPr/>
        </p:nvSpPr>
        <p:spPr>
          <a:xfrm>
            <a:off x="2224881" y="2310233"/>
            <a:ext cx="1562100" cy="1354217"/>
          </a:xfrm>
          <a:prstGeom prst="rect">
            <a:avLst/>
          </a:prstGeom>
          <a:solidFill>
            <a:schemeClr val="bg1"/>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100" b="1" dirty="0">
                <a:solidFill>
                  <a:schemeClr val="tx1"/>
                </a:solidFill>
                <a:latin typeface="Century Gothic" panose="020B0502020202020204" pitchFamily="34" charset="0"/>
                <a:cs typeface="Arial" panose="020B0604020202020204"/>
              </a:rPr>
              <a:t>Graphic Designer / Desktop Publisher</a:t>
            </a:r>
          </a:p>
          <a:p>
            <a:pPr>
              <a:spcAft>
                <a:spcPts val="600"/>
              </a:spcAft>
            </a:pPr>
            <a:r>
              <a:rPr lang="en-US" sz="1100" dirty="0">
                <a:solidFill>
                  <a:schemeClr val="tx1"/>
                </a:solidFill>
                <a:latin typeface="Century Gothic" panose="020B0502020202020204" pitchFamily="34" charset="0"/>
              </a:rPr>
              <a:t>Median salary: </a:t>
            </a:r>
            <a:r>
              <a:rPr lang="en-US" sz="1100" b="1" dirty="0">
                <a:solidFill>
                  <a:schemeClr val="tx1"/>
                </a:solidFill>
                <a:latin typeface="Century Gothic" panose="020B0502020202020204" pitchFamily="34" charset="0"/>
              </a:rPr>
              <a:t>$54,640</a:t>
            </a:r>
            <a:endParaRPr lang="en-US" sz="1100" b="1" dirty="0">
              <a:solidFill>
                <a:schemeClr val="tx1"/>
              </a:solidFill>
              <a:latin typeface="Century Gothic" panose="020B0502020202020204" pitchFamily="34" charset="0"/>
              <a:ea typeface="+mn-lt"/>
              <a:cs typeface="+mn-lt"/>
            </a:endParaRPr>
          </a:p>
          <a:p>
            <a:pPr>
              <a:spcAft>
                <a:spcPts val="600"/>
              </a:spcAft>
            </a:pPr>
            <a:r>
              <a:rPr lang="en-US" sz="1100" dirty="0">
                <a:solidFill>
                  <a:schemeClr val="tx1"/>
                </a:solidFill>
                <a:latin typeface="Century Gothic" panose="020B0502020202020204" pitchFamily="34" charset="0"/>
              </a:rPr>
              <a:t># of regional openings:</a:t>
            </a:r>
            <a:r>
              <a:rPr lang="en-US" sz="1100" b="1" dirty="0">
                <a:solidFill>
                  <a:schemeClr val="tx1"/>
                </a:solidFill>
                <a:latin typeface="Century Gothic" panose="020B0502020202020204" pitchFamily="34" charset="0"/>
              </a:rPr>
              <a:t> 1,618</a:t>
            </a:r>
            <a:endParaRPr lang="en-US" sz="1100" b="1" dirty="0">
              <a:solidFill>
                <a:schemeClr val="tx1"/>
              </a:solidFill>
              <a:latin typeface="Century Gothic" panose="020B0502020202020204" pitchFamily="34" charset="0"/>
              <a:ea typeface="+mn-lt"/>
              <a:cs typeface="+mn-lt"/>
            </a:endParaRPr>
          </a:p>
        </p:txBody>
      </p:sp>
      <p:sp>
        <p:nvSpPr>
          <p:cNvPr id="8" name="Rectangle 7">
            <a:extLst>
              <a:ext uri="{FF2B5EF4-FFF2-40B4-BE49-F238E27FC236}">
                <a16:creationId xmlns:a16="http://schemas.microsoft.com/office/drawing/2014/main" xmlns="" id="{40602DE3-6A89-584A-84DD-6F0342E377CB}"/>
              </a:ext>
            </a:extLst>
          </p:cNvPr>
          <p:cNvSpPr/>
          <p:nvPr/>
        </p:nvSpPr>
        <p:spPr>
          <a:xfrm>
            <a:off x="2211956" y="4654854"/>
            <a:ext cx="1562100" cy="1261884"/>
          </a:xfrm>
          <a:prstGeom prst="rect">
            <a:avLst/>
          </a:prstGeom>
          <a:solidFill>
            <a:schemeClr val="bg1"/>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100" b="1" dirty="0">
                <a:solidFill>
                  <a:schemeClr val="tx1"/>
                </a:solidFill>
                <a:latin typeface="Century Gothic" panose="020B0502020202020204" pitchFamily="34" charset="0"/>
              </a:rPr>
              <a:t>Web Designer</a:t>
            </a:r>
            <a:endParaRPr lang="en-US" sz="1100" dirty="0">
              <a:solidFill>
                <a:schemeClr val="tx1"/>
              </a:solidFill>
              <a:latin typeface="Century Gothic" panose="020B0502020202020204" pitchFamily="34" charset="0"/>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rPr>
              <a:t>$63,543</a:t>
            </a:r>
            <a:endParaRPr lang="en-US" sz="1200" b="1" dirty="0">
              <a:solidFill>
                <a:schemeClr val="tx1"/>
              </a:solidFill>
              <a:latin typeface="Century Gothic" panose="020B0502020202020204" pitchFamily="34" charset="0"/>
              <a:ea typeface="+mn-lt"/>
              <a:cs typeface="+mn-lt"/>
            </a:endParaRPr>
          </a:p>
          <a:p>
            <a:pPr>
              <a:spcAft>
                <a:spcPts val="600"/>
              </a:spcAft>
            </a:pPr>
            <a:r>
              <a:rPr lang="en-US" sz="1200" dirty="0">
                <a:solidFill>
                  <a:schemeClr val="tx1"/>
                </a:solidFill>
                <a:latin typeface="Century Gothic" panose="020B0502020202020204" pitchFamily="34" charset="0"/>
              </a:rPr>
              <a:t># of regional openings: </a:t>
            </a:r>
            <a:r>
              <a:rPr lang="en-US" sz="1200" b="1" dirty="0">
                <a:solidFill>
                  <a:schemeClr val="tx1"/>
                </a:solidFill>
                <a:latin typeface="Century Gothic" panose="020B0502020202020204" pitchFamily="34" charset="0"/>
              </a:rPr>
              <a:t>222</a:t>
            </a:r>
            <a:endParaRPr lang="en-US" sz="1200" b="1" dirty="0">
              <a:solidFill>
                <a:schemeClr val="tx1"/>
              </a:solidFill>
              <a:latin typeface="Century Gothic" panose="020B0502020202020204" pitchFamily="34" charset="0"/>
              <a:cs typeface="Arial"/>
            </a:endParaRPr>
          </a:p>
        </p:txBody>
      </p:sp>
      <p:sp>
        <p:nvSpPr>
          <p:cNvPr id="9" name="Rectangle 8">
            <a:extLst>
              <a:ext uri="{FF2B5EF4-FFF2-40B4-BE49-F238E27FC236}">
                <a16:creationId xmlns:a16="http://schemas.microsoft.com/office/drawing/2014/main" xmlns="" id="{14B81882-093D-DF42-888C-574085924092}"/>
              </a:ext>
            </a:extLst>
          </p:cNvPr>
          <p:cNvSpPr/>
          <p:nvPr/>
        </p:nvSpPr>
        <p:spPr>
          <a:xfrm>
            <a:off x="4437557" y="2377663"/>
            <a:ext cx="1853408" cy="1246495"/>
          </a:xfrm>
          <a:prstGeom prst="rect">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100" b="1" dirty="0">
                <a:solidFill>
                  <a:schemeClr val="tx1"/>
                </a:solidFill>
                <a:latin typeface="Century Gothic" panose="020B0502020202020204" pitchFamily="34" charset="0"/>
                <a:ea typeface="+mn-lt"/>
                <a:cs typeface="+mn-lt"/>
              </a:rPr>
              <a:t>Computer Programmer</a:t>
            </a:r>
            <a:endParaRPr lang="en-US" sz="1100" dirty="0">
              <a:solidFill>
                <a:schemeClr val="tx1"/>
              </a:solidFill>
              <a:latin typeface="Century Gothic" panose="020B0502020202020204" pitchFamily="34" charset="0"/>
              <a:cs typeface="Arial"/>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rPr>
              <a:t>$87,111</a:t>
            </a:r>
            <a:endParaRPr lang="en-US" sz="1200" b="1" dirty="0">
              <a:solidFill>
                <a:schemeClr val="tx1"/>
              </a:solidFill>
              <a:latin typeface="Century Gothic" panose="020B0502020202020204" pitchFamily="34" charset="0"/>
              <a:ea typeface="+mn-lt"/>
              <a:cs typeface="+mn-lt"/>
            </a:endParaRPr>
          </a:p>
          <a:p>
            <a:pPr>
              <a:spcAft>
                <a:spcPts val="600"/>
              </a:spcAft>
            </a:pPr>
            <a:r>
              <a:rPr lang="en-US" sz="1200" dirty="0">
                <a:solidFill>
                  <a:schemeClr val="tx1"/>
                </a:solidFill>
                <a:latin typeface="Century Gothic" panose="020B0502020202020204" pitchFamily="34" charset="0"/>
              </a:rPr>
              <a:t># of regional openings</a:t>
            </a:r>
            <a:r>
              <a:rPr lang="en-US" sz="1200" b="1" dirty="0">
                <a:solidFill>
                  <a:schemeClr val="tx1"/>
                </a:solidFill>
                <a:latin typeface="Century Gothic" panose="020B0502020202020204" pitchFamily="34" charset="0"/>
              </a:rPr>
              <a:t>: 2,331</a:t>
            </a:r>
            <a:endParaRPr lang="en-US" sz="1200" b="1" dirty="0">
              <a:solidFill>
                <a:schemeClr val="tx1"/>
              </a:solidFill>
              <a:latin typeface="Century Gothic" panose="020B0502020202020204" pitchFamily="34" charset="0"/>
              <a:ea typeface="+mn-lt"/>
              <a:cs typeface="+mn-lt"/>
            </a:endParaRPr>
          </a:p>
        </p:txBody>
      </p:sp>
      <p:sp>
        <p:nvSpPr>
          <p:cNvPr id="10" name="Rectangle 9">
            <a:extLst>
              <a:ext uri="{FF2B5EF4-FFF2-40B4-BE49-F238E27FC236}">
                <a16:creationId xmlns:a16="http://schemas.microsoft.com/office/drawing/2014/main" xmlns="" id="{66E784EA-5ACE-B045-A01E-6B3CB9575C27}"/>
              </a:ext>
            </a:extLst>
          </p:cNvPr>
          <p:cNvSpPr/>
          <p:nvPr/>
        </p:nvSpPr>
        <p:spPr>
          <a:xfrm>
            <a:off x="4510641" y="4687983"/>
            <a:ext cx="1600200" cy="1184940"/>
          </a:xfrm>
          <a:prstGeom prst="rect">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100" b="1" dirty="0">
                <a:solidFill>
                  <a:schemeClr val="tx1"/>
                </a:solidFill>
                <a:latin typeface="Century Gothic" panose="020B0502020202020204" pitchFamily="34" charset="0"/>
              </a:rPr>
              <a:t>Web Developer</a:t>
            </a:r>
            <a:endParaRPr lang="en-US" sz="1100" b="1" dirty="0">
              <a:solidFill>
                <a:schemeClr val="tx1"/>
              </a:solidFill>
              <a:latin typeface="Century Gothic" panose="020B0502020202020204" pitchFamily="34" charset="0"/>
              <a:cs typeface="Arial"/>
            </a:endParaRPr>
          </a:p>
          <a:p>
            <a:pPr>
              <a:spcAft>
                <a:spcPts val="600"/>
              </a:spcAft>
            </a:pPr>
            <a:r>
              <a:rPr lang="en-US" sz="1100" dirty="0">
                <a:solidFill>
                  <a:schemeClr val="tx1"/>
                </a:solidFill>
                <a:latin typeface="Century Gothic" panose="020B0502020202020204" pitchFamily="34" charset="0"/>
              </a:rPr>
              <a:t>Median salary: </a:t>
            </a:r>
            <a:r>
              <a:rPr lang="en-US" sz="1100" b="1" dirty="0">
                <a:solidFill>
                  <a:schemeClr val="tx1"/>
                </a:solidFill>
                <a:latin typeface="Century Gothic" panose="020B0502020202020204" pitchFamily="34" charset="0"/>
              </a:rPr>
              <a:t>$97,966</a:t>
            </a:r>
            <a:endParaRPr lang="en-US" sz="1100" b="1" dirty="0">
              <a:solidFill>
                <a:schemeClr val="tx1"/>
              </a:solidFill>
              <a:latin typeface="Century Gothic" panose="020B0502020202020204" pitchFamily="34" charset="0"/>
              <a:ea typeface="+mn-lt"/>
              <a:cs typeface="+mn-lt"/>
            </a:endParaRPr>
          </a:p>
          <a:p>
            <a:pPr>
              <a:spcAft>
                <a:spcPts val="600"/>
              </a:spcAft>
            </a:pPr>
            <a:r>
              <a:rPr lang="en-US" sz="1100" dirty="0">
                <a:solidFill>
                  <a:schemeClr val="tx1"/>
                </a:solidFill>
                <a:latin typeface="Century Gothic" panose="020B0502020202020204" pitchFamily="34" charset="0"/>
              </a:rPr>
              <a:t># of regional openings: </a:t>
            </a:r>
            <a:r>
              <a:rPr lang="en-US" sz="1100" b="1" dirty="0">
                <a:solidFill>
                  <a:schemeClr val="tx1"/>
                </a:solidFill>
                <a:latin typeface="Century Gothic" panose="020B0502020202020204" pitchFamily="34" charset="0"/>
              </a:rPr>
              <a:t>6,000</a:t>
            </a:r>
            <a:endParaRPr lang="en-US" sz="1100" b="1" dirty="0">
              <a:solidFill>
                <a:schemeClr val="tx1"/>
              </a:solidFill>
              <a:latin typeface="Century Gothic" panose="020B0502020202020204" pitchFamily="34" charset="0"/>
              <a:cs typeface="Arial"/>
            </a:endParaRPr>
          </a:p>
        </p:txBody>
      </p:sp>
      <p:sp>
        <p:nvSpPr>
          <p:cNvPr id="11" name="Rectangle 10">
            <a:extLst>
              <a:ext uri="{FF2B5EF4-FFF2-40B4-BE49-F238E27FC236}">
                <a16:creationId xmlns:a16="http://schemas.microsoft.com/office/drawing/2014/main" xmlns="" id="{C574D556-5F33-A64E-B077-85A75F33B6D4}"/>
              </a:ext>
            </a:extLst>
          </p:cNvPr>
          <p:cNvSpPr/>
          <p:nvPr/>
        </p:nvSpPr>
        <p:spPr>
          <a:xfrm>
            <a:off x="8373001" y="2468239"/>
            <a:ext cx="1631372" cy="1354217"/>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100" b="1" dirty="0">
                <a:solidFill>
                  <a:schemeClr val="tx1"/>
                </a:solidFill>
                <a:latin typeface="Century Gothic" panose="020B0502020202020204" pitchFamily="34" charset="0"/>
              </a:rPr>
              <a:t>Software Developer / Engineer</a:t>
            </a:r>
            <a:endParaRPr lang="en-US" sz="1100" dirty="0">
              <a:solidFill>
                <a:schemeClr val="tx1"/>
              </a:solidFill>
              <a:latin typeface="Century Gothic" panose="020B0502020202020204" pitchFamily="34" charset="0"/>
            </a:endParaRPr>
          </a:p>
          <a:p>
            <a:pPr>
              <a:spcAft>
                <a:spcPts val="600"/>
              </a:spcAft>
            </a:pPr>
            <a:r>
              <a:rPr lang="en-US" sz="1100" dirty="0">
                <a:solidFill>
                  <a:schemeClr val="tx1"/>
                </a:solidFill>
                <a:latin typeface="Century Gothic" panose="020B0502020202020204" pitchFamily="34" charset="0"/>
              </a:rPr>
              <a:t>Median salary: </a:t>
            </a:r>
            <a:r>
              <a:rPr lang="en-US" sz="1100" b="1" dirty="0">
                <a:solidFill>
                  <a:schemeClr val="tx1"/>
                </a:solidFill>
                <a:latin typeface="Century Gothic" panose="020B0502020202020204" pitchFamily="34" charset="0"/>
              </a:rPr>
              <a:t>$105,829</a:t>
            </a:r>
            <a:endParaRPr lang="en-US" sz="1100" b="1" dirty="0">
              <a:solidFill>
                <a:schemeClr val="tx1"/>
              </a:solidFill>
              <a:latin typeface="Century Gothic" panose="020B0502020202020204" pitchFamily="34" charset="0"/>
              <a:ea typeface="+mn-lt"/>
              <a:cs typeface="+mn-lt"/>
            </a:endParaRPr>
          </a:p>
          <a:p>
            <a:pPr>
              <a:spcAft>
                <a:spcPts val="600"/>
              </a:spcAft>
            </a:pPr>
            <a:r>
              <a:rPr lang="en-US" sz="1100" dirty="0">
                <a:solidFill>
                  <a:schemeClr val="tx1"/>
                </a:solidFill>
                <a:latin typeface="Century Gothic" panose="020B0502020202020204" pitchFamily="34" charset="0"/>
              </a:rPr>
              <a:t># of regional openings:</a:t>
            </a:r>
            <a:r>
              <a:rPr lang="en-US" sz="1100" b="1" dirty="0">
                <a:solidFill>
                  <a:schemeClr val="tx1"/>
                </a:solidFill>
                <a:latin typeface="Century Gothic" panose="020B0502020202020204" pitchFamily="34" charset="0"/>
                <a:ea typeface="+mn-lt"/>
                <a:cs typeface="+mn-lt"/>
              </a:rPr>
              <a:t> 42,094</a:t>
            </a:r>
          </a:p>
        </p:txBody>
      </p:sp>
      <p:sp>
        <p:nvSpPr>
          <p:cNvPr id="12" name="Rectangle 11">
            <a:extLst>
              <a:ext uri="{FF2B5EF4-FFF2-40B4-BE49-F238E27FC236}">
                <a16:creationId xmlns:a16="http://schemas.microsoft.com/office/drawing/2014/main" xmlns="" id="{C4FEA68F-3C21-234B-9C60-F2B4E646094D}"/>
              </a:ext>
            </a:extLst>
          </p:cNvPr>
          <p:cNvSpPr/>
          <p:nvPr/>
        </p:nvSpPr>
        <p:spPr>
          <a:xfrm>
            <a:off x="8373001" y="4557630"/>
            <a:ext cx="1678131" cy="1354217"/>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100" b="1" dirty="0">
                <a:solidFill>
                  <a:schemeClr val="tx1"/>
                </a:solidFill>
                <a:latin typeface="Century Gothic" panose="020B0502020202020204" pitchFamily="34" charset="0"/>
                <a:cs typeface="Arial"/>
              </a:rPr>
              <a:t>UI/UX Designer / </a:t>
            </a:r>
            <a:r>
              <a:rPr lang="en-US" sz="1100" b="1" dirty="0">
                <a:solidFill>
                  <a:schemeClr val="tx1"/>
                </a:solidFill>
                <a:latin typeface="Century Gothic" panose="020B0502020202020204" pitchFamily="34" charset="0"/>
                <a:ea typeface="+mn-lt"/>
                <a:cs typeface="+mn-lt"/>
              </a:rPr>
              <a:t>Developer</a:t>
            </a:r>
            <a:endParaRPr lang="en-US" sz="1100" b="1" dirty="0">
              <a:solidFill>
                <a:schemeClr val="tx1"/>
              </a:solidFill>
              <a:latin typeface="Century Gothic" panose="020B0502020202020204" pitchFamily="34" charset="0"/>
              <a:cs typeface="Arial"/>
            </a:endParaRPr>
          </a:p>
          <a:p>
            <a:pPr>
              <a:spcAft>
                <a:spcPts val="600"/>
              </a:spcAft>
            </a:pPr>
            <a:r>
              <a:rPr lang="en-US" sz="1100" dirty="0">
                <a:solidFill>
                  <a:schemeClr val="tx1"/>
                </a:solidFill>
                <a:latin typeface="Century Gothic" panose="020B0502020202020204" pitchFamily="34" charset="0"/>
              </a:rPr>
              <a:t>Median salary: </a:t>
            </a:r>
            <a:r>
              <a:rPr lang="en-US" sz="1100" b="1" dirty="0">
                <a:solidFill>
                  <a:schemeClr val="tx1"/>
                </a:solidFill>
                <a:latin typeface="Century Gothic" panose="020B0502020202020204" pitchFamily="34" charset="0"/>
              </a:rPr>
              <a:t>$103,928</a:t>
            </a:r>
            <a:endParaRPr lang="en-US" sz="1100" b="1" dirty="0">
              <a:solidFill>
                <a:schemeClr val="tx1"/>
              </a:solidFill>
              <a:latin typeface="Century Gothic" panose="020B0502020202020204" pitchFamily="34" charset="0"/>
              <a:ea typeface="+mn-lt"/>
              <a:cs typeface="+mn-lt"/>
            </a:endParaRPr>
          </a:p>
          <a:p>
            <a:pPr>
              <a:spcAft>
                <a:spcPts val="600"/>
              </a:spcAft>
            </a:pPr>
            <a:r>
              <a:rPr lang="en-US" sz="1100" dirty="0">
                <a:solidFill>
                  <a:schemeClr val="tx1"/>
                </a:solidFill>
                <a:latin typeface="Century Gothic" panose="020B0502020202020204" pitchFamily="34" charset="0"/>
              </a:rPr>
              <a:t># of regional openings:</a:t>
            </a:r>
            <a:r>
              <a:rPr lang="en-US" sz="1100" i="1" dirty="0">
                <a:solidFill>
                  <a:schemeClr val="tx1"/>
                </a:solidFill>
                <a:latin typeface="Century Gothic" panose="020B0502020202020204" pitchFamily="34" charset="0"/>
              </a:rPr>
              <a:t> </a:t>
            </a:r>
            <a:r>
              <a:rPr lang="en-US" sz="1100" b="1" dirty="0">
                <a:solidFill>
                  <a:schemeClr val="tx1"/>
                </a:solidFill>
                <a:latin typeface="Century Gothic" panose="020B0502020202020204" pitchFamily="34" charset="0"/>
              </a:rPr>
              <a:t>3,071</a:t>
            </a:r>
            <a:endParaRPr lang="en-US" sz="1100" b="1" dirty="0">
              <a:solidFill>
                <a:schemeClr val="tx1"/>
              </a:solidFill>
              <a:latin typeface="Century Gothic" panose="020B0502020202020204" pitchFamily="34" charset="0"/>
              <a:ea typeface="+mn-lt"/>
              <a:cs typeface="+mn-lt"/>
            </a:endParaRPr>
          </a:p>
        </p:txBody>
      </p:sp>
      <p:cxnSp>
        <p:nvCxnSpPr>
          <p:cNvPr id="13" name="Straight Connector 12">
            <a:extLst>
              <a:ext uri="{FF2B5EF4-FFF2-40B4-BE49-F238E27FC236}">
                <a16:creationId xmlns:a16="http://schemas.microsoft.com/office/drawing/2014/main" xmlns="" id="{3507534D-D661-3941-9FDE-E600DD7C0399}"/>
              </a:ext>
            </a:extLst>
          </p:cNvPr>
          <p:cNvCxnSpPr>
            <a:cxnSpLocks/>
          </p:cNvCxnSpPr>
          <p:nvPr/>
        </p:nvCxnSpPr>
        <p:spPr>
          <a:xfrm>
            <a:off x="2973965" y="3683795"/>
            <a:ext cx="3476" cy="885337"/>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38A7AEDA-599A-8948-B6EE-45E365600DE1}"/>
              </a:ext>
            </a:extLst>
          </p:cNvPr>
          <p:cNvSpPr/>
          <p:nvPr/>
        </p:nvSpPr>
        <p:spPr>
          <a:xfrm>
            <a:off x="554606" y="1342606"/>
            <a:ext cx="3314700" cy="702717"/>
          </a:xfrm>
          <a:prstGeom prst="rect">
            <a:avLst/>
          </a:prstGeom>
        </p:spPr>
        <p:txBody>
          <a:bodyPr wrap="square" lIns="91440" tIns="45720" rIns="91440" bIns="45720" anchor="t">
            <a:noAutofit/>
          </a:bodyPr>
          <a:lstStyle/>
          <a:p>
            <a:r>
              <a:rPr lang="en-US" sz="1100" dirty="0">
                <a:latin typeface="Century Gothic" panose="020B0502020202020204" pitchFamily="34" charset="0"/>
              </a:rPr>
              <a:t>Website design/development, JavaScript, Content Management Systems (CMS), UI Design, Project Management (PMP), Adobe Experience Manager, Adobe Suite (Illustrator, Photoshop, etc.)</a:t>
            </a:r>
          </a:p>
        </p:txBody>
      </p:sp>
      <p:sp>
        <p:nvSpPr>
          <p:cNvPr id="16" name="Rectangle 15">
            <a:extLst>
              <a:ext uri="{FF2B5EF4-FFF2-40B4-BE49-F238E27FC236}">
                <a16:creationId xmlns:a16="http://schemas.microsoft.com/office/drawing/2014/main" xmlns="" id="{9A4FD70B-5336-7C4E-8E3E-031A6E9B2B2F}"/>
              </a:ext>
            </a:extLst>
          </p:cNvPr>
          <p:cNvSpPr/>
          <p:nvPr/>
        </p:nvSpPr>
        <p:spPr>
          <a:xfrm>
            <a:off x="4448555" y="1400390"/>
            <a:ext cx="3554289" cy="702717"/>
          </a:xfrm>
          <a:prstGeom prst="rect">
            <a:avLst/>
          </a:prstGeom>
        </p:spPr>
        <p:txBody>
          <a:bodyPr wrap="square" lIns="91440" tIns="45720" rIns="91440" bIns="45720" anchor="t">
            <a:noAutofit/>
          </a:bodyPr>
          <a:lstStyle/>
          <a:p>
            <a:r>
              <a:rPr lang="en-US" sz="1100" dirty="0">
                <a:latin typeface="Century Gothic" panose="020B0502020202020204" pitchFamily="34" charset="0"/>
              </a:rPr>
              <a:t>Java, SQL, Python, Software Development, JavaScript, Front-end Development, Software Engineering, Ruby on Rails, Web development, Troubleshooting</a:t>
            </a:r>
            <a:endParaRPr lang="en-US" sz="1100" dirty="0">
              <a:latin typeface="Century Gothic" panose="020B0502020202020204" pitchFamily="34" charset="0"/>
              <a:cs typeface="Arial"/>
            </a:endParaRPr>
          </a:p>
        </p:txBody>
      </p:sp>
      <p:sp>
        <p:nvSpPr>
          <p:cNvPr id="17" name="Rectangle 16">
            <a:extLst>
              <a:ext uri="{FF2B5EF4-FFF2-40B4-BE49-F238E27FC236}">
                <a16:creationId xmlns:a16="http://schemas.microsoft.com/office/drawing/2014/main" xmlns="" id="{F15FA6DA-6F35-8F4C-BD00-6EEEDE202160}"/>
              </a:ext>
            </a:extLst>
          </p:cNvPr>
          <p:cNvSpPr/>
          <p:nvPr/>
        </p:nvSpPr>
        <p:spPr>
          <a:xfrm>
            <a:off x="8290809" y="1333419"/>
            <a:ext cx="3314700" cy="702717"/>
          </a:xfrm>
          <a:prstGeom prst="rect">
            <a:avLst/>
          </a:prstGeom>
        </p:spPr>
        <p:txBody>
          <a:bodyPr wrap="square" lIns="91440" tIns="45720" rIns="91440" bIns="45720" anchor="t">
            <a:noAutofit/>
          </a:bodyPr>
          <a:lstStyle/>
          <a:p>
            <a:r>
              <a:rPr lang="en-US" sz="1100" dirty="0">
                <a:latin typeface="Century Gothic" panose="020B0502020202020204" pitchFamily="34" charset="0"/>
              </a:rPr>
              <a:t>Software development/engineering, Java, Python, SQL, React JavaScript, Linux, User Research, UX Wireframes, Prototyping, UI Design, Interaction Design, Visual Design, Photoshop, Agile Development, CSS, HTML5</a:t>
            </a:r>
            <a:endParaRPr lang="en-US" sz="1100" dirty="0">
              <a:latin typeface="Century Gothic" panose="020B0502020202020204" pitchFamily="34" charset="0"/>
              <a:cs typeface="Arial"/>
            </a:endParaRPr>
          </a:p>
        </p:txBody>
      </p:sp>
      <p:cxnSp>
        <p:nvCxnSpPr>
          <p:cNvPr id="14" name="Straight Connector 13">
            <a:extLst>
              <a:ext uri="{FF2B5EF4-FFF2-40B4-BE49-F238E27FC236}">
                <a16:creationId xmlns:a16="http://schemas.microsoft.com/office/drawing/2014/main" xmlns="" id="{506F8ECD-E34B-02F1-D6E4-3738F294CCD3}"/>
              </a:ext>
            </a:extLst>
          </p:cNvPr>
          <p:cNvCxnSpPr>
            <a:cxnSpLocks/>
          </p:cNvCxnSpPr>
          <p:nvPr/>
        </p:nvCxnSpPr>
        <p:spPr>
          <a:xfrm flipV="1">
            <a:off x="3571718" y="3664450"/>
            <a:ext cx="761260" cy="786149"/>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C95F9E0C-0536-FB2E-D2E4-D1D30FA0122A}"/>
              </a:ext>
            </a:extLst>
          </p:cNvPr>
          <p:cNvCxnSpPr>
            <a:cxnSpLocks/>
          </p:cNvCxnSpPr>
          <p:nvPr/>
        </p:nvCxnSpPr>
        <p:spPr>
          <a:xfrm>
            <a:off x="5351895" y="3683795"/>
            <a:ext cx="12366" cy="905799"/>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C438C24-506A-CCF0-A9FD-DD070AAD079C}"/>
              </a:ext>
            </a:extLst>
          </p:cNvPr>
          <p:cNvCxnSpPr>
            <a:cxnSpLocks/>
          </p:cNvCxnSpPr>
          <p:nvPr/>
        </p:nvCxnSpPr>
        <p:spPr>
          <a:xfrm flipV="1">
            <a:off x="6110841" y="3553744"/>
            <a:ext cx="2025994" cy="1003886"/>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50A44F3-CFAB-03AD-F47A-6E71C97A45A4}"/>
              </a:ext>
            </a:extLst>
          </p:cNvPr>
          <p:cNvSpPr txBox="1"/>
          <p:nvPr/>
        </p:nvSpPr>
        <p:spPr>
          <a:xfrm>
            <a:off x="646973" y="2394871"/>
            <a:ext cx="14125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7.7% HS</a:t>
            </a:r>
            <a:endParaRPr lang="en-US" b="1" dirty="0">
              <a:highlight>
                <a:srgbClr val="FFFF00"/>
              </a:highlight>
              <a:latin typeface="Century Gothic" panose="020B0502020202020204" pitchFamily="34" charset="0"/>
              <a:cs typeface="Arial"/>
            </a:endParaRPr>
          </a:p>
          <a:p>
            <a:r>
              <a:rPr lang="en-US" sz="1200" b="1" dirty="0">
                <a:highlight>
                  <a:srgbClr val="FFFF00"/>
                </a:highlight>
                <a:latin typeface="Century Gothic" panose="020B0502020202020204" pitchFamily="34" charset="0"/>
                <a:cs typeface="Arial"/>
              </a:rPr>
              <a:t>6%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82.1%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3.5% Master's</a:t>
            </a:r>
          </a:p>
        </p:txBody>
      </p:sp>
      <p:sp>
        <p:nvSpPr>
          <p:cNvPr id="22" name="TextBox 21">
            <a:extLst>
              <a:ext uri="{FF2B5EF4-FFF2-40B4-BE49-F238E27FC236}">
                <a16:creationId xmlns:a16="http://schemas.microsoft.com/office/drawing/2014/main" xmlns="" id="{98D674EE-A2B3-593A-DC14-6136BB7D023E}"/>
              </a:ext>
            </a:extLst>
          </p:cNvPr>
          <p:cNvSpPr txBox="1"/>
          <p:nvPr/>
        </p:nvSpPr>
        <p:spPr>
          <a:xfrm>
            <a:off x="598677" y="4824081"/>
            <a:ext cx="15091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18.6% HS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79.4%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2.1% Master's</a:t>
            </a:r>
          </a:p>
        </p:txBody>
      </p:sp>
      <p:sp>
        <p:nvSpPr>
          <p:cNvPr id="23" name="TextBox 22">
            <a:extLst>
              <a:ext uri="{FF2B5EF4-FFF2-40B4-BE49-F238E27FC236}">
                <a16:creationId xmlns:a16="http://schemas.microsoft.com/office/drawing/2014/main" xmlns="" id="{69156494-5743-057E-8547-1FE53F165C38}"/>
              </a:ext>
            </a:extLst>
          </p:cNvPr>
          <p:cNvSpPr txBox="1"/>
          <p:nvPr/>
        </p:nvSpPr>
        <p:spPr>
          <a:xfrm>
            <a:off x="6364925" y="2374879"/>
            <a:ext cx="16379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10.5% HS</a:t>
            </a:r>
            <a:endParaRPr lang="en-US" b="1" dirty="0">
              <a:highlight>
                <a:srgbClr val="FFFF00"/>
              </a:highlight>
              <a:latin typeface="Century Gothic" panose="020B0502020202020204" pitchFamily="34" charset="0"/>
              <a:cs typeface="Arial"/>
            </a:endParaRPr>
          </a:p>
          <a:p>
            <a:r>
              <a:rPr lang="en-US" sz="1200" b="1" dirty="0">
                <a:highlight>
                  <a:srgbClr val="FFFF00"/>
                </a:highlight>
                <a:latin typeface="Century Gothic" panose="020B0502020202020204" pitchFamily="34" charset="0"/>
                <a:cs typeface="Arial"/>
              </a:rPr>
              <a:t>3.2%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76.3%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8% Master's</a:t>
            </a:r>
          </a:p>
          <a:p>
            <a:r>
              <a:rPr lang="en-US" sz="1200" dirty="0">
                <a:latin typeface="Century Gothic" panose="020B0502020202020204" pitchFamily="34" charset="0"/>
                <a:cs typeface="Arial"/>
              </a:rPr>
              <a:t>2% Doctorate</a:t>
            </a:r>
          </a:p>
        </p:txBody>
      </p:sp>
      <p:sp>
        <p:nvSpPr>
          <p:cNvPr id="24" name="TextBox 23">
            <a:extLst>
              <a:ext uri="{FF2B5EF4-FFF2-40B4-BE49-F238E27FC236}">
                <a16:creationId xmlns:a16="http://schemas.microsoft.com/office/drawing/2014/main" xmlns="" id="{AECCEA52-6C46-9723-7699-6E5A3C05CF30}"/>
              </a:ext>
            </a:extLst>
          </p:cNvPr>
          <p:cNvSpPr txBox="1"/>
          <p:nvPr/>
        </p:nvSpPr>
        <p:spPr>
          <a:xfrm>
            <a:off x="6364925" y="4763570"/>
            <a:ext cx="141254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1.8% HS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96.2%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0.7% Master's</a:t>
            </a:r>
          </a:p>
        </p:txBody>
      </p:sp>
      <p:sp>
        <p:nvSpPr>
          <p:cNvPr id="25" name="TextBox 24">
            <a:extLst>
              <a:ext uri="{FF2B5EF4-FFF2-40B4-BE49-F238E27FC236}">
                <a16:creationId xmlns:a16="http://schemas.microsoft.com/office/drawing/2014/main" xmlns="" id="{519CA969-CFE5-614A-9634-6F098BC0C564}"/>
              </a:ext>
            </a:extLst>
          </p:cNvPr>
          <p:cNvSpPr txBox="1"/>
          <p:nvPr/>
        </p:nvSpPr>
        <p:spPr>
          <a:xfrm>
            <a:off x="10078333" y="2538080"/>
            <a:ext cx="14125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2.4% HS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92.4%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3% Master's</a:t>
            </a:r>
          </a:p>
          <a:p>
            <a:r>
              <a:rPr lang="en-US" sz="1200" dirty="0">
                <a:latin typeface="Century Gothic" panose="020B0502020202020204" pitchFamily="34" charset="0"/>
                <a:cs typeface="Arial"/>
              </a:rPr>
              <a:t>1.1% Doctorate</a:t>
            </a:r>
          </a:p>
        </p:txBody>
      </p:sp>
      <p:sp>
        <p:nvSpPr>
          <p:cNvPr id="26" name="TextBox 25">
            <a:extLst>
              <a:ext uri="{FF2B5EF4-FFF2-40B4-BE49-F238E27FC236}">
                <a16:creationId xmlns:a16="http://schemas.microsoft.com/office/drawing/2014/main" xmlns="" id="{D2CDE501-BA2B-E78C-F000-A2D28659C66E}"/>
              </a:ext>
            </a:extLst>
          </p:cNvPr>
          <p:cNvSpPr txBox="1"/>
          <p:nvPr/>
        </p:nvSpPr>
        <p:spPr>
          <a:xfrm>
            <a:off x="10192968" y="4557630"/>
            <a:ext cx="14125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4.1% HS</a:t>
            </a:r>
            <a:endParaRPr lang="en-US" b="1" dirty="0">
              <a:highlight>
                <a:srgbClr val="FFFF00"/>
              </a:highlight>
              <a:latin typeface="Century Gothic" panose="020B0502020202020204" pitchFamily="34" charset="0"/>
              <a:cs typeface="Arial"/>
            </a:endParaRPr>
          </a:p>
          <a:p>
            <a:r>
              <a:rPr lang="en-US" sz="1200" b="1" dirty="0">
                <a:highlight>
                  <a:srgbClr val="FFFF00"/>
                </a:highlight>
                <a:latin typeface="Century Gothic" panose="020B0502020202020204" pitchFamily="34" charset="0"/>
                <a:cs typeface="Arial"/>
              </a:rPr>
              <a:t>0.8%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90.3%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3.5% Master's</a:t>
            </a:r>
          </a:p>
          <a:p>
            <a:r>
              <a:rPr lang="en-US" sz="1200" dirty="0">
                <a:latin typeface="Century Gothic" panose="020B0502020202020204" pitchFamily="34" charset="0"/>
                <a:cs typeface="Arial"/>
              </a:rPr>
              <a:t>1.3% Doctorate</a:t>
            </a:r>
          </a:p>
        </p:txBody>
      </p:sp>
    </p:spTree>
    <p:extLst>
      <p:ext uri="{BB962C8B-B14F-4D97-AF65-F5344CB8AC3E}">
        <p14:creationId xmlns:p14="http://schemas.microsoft.com/office/powerpoint/2010/main" val="283438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766C134-B889-BF44-82DF-A761CB4AA68E}"/>
              </a:ext>
            </a:extLst>
          </p:cNvPr>
          <p:cNvSpPr>
            <a:spLocks noGrp="1"/>
          </p:cNvSpPr>
          <p:nvPr>
            <p:ph type="body" sz="quarter" idx="10"/>
          </p:nvPr>
        </p:nvSpPr>
        <p:spPr>
          <a:xfrm>
            <a:off x="3105662" y="227375"/>
            <a:ext cx="5727391" cy="404812"/>
          </a:xfrm>
        </p:spPr>
        <p:txBody>
          <a:bodyPr lIns="91440" tIns="45720" rIns="91440" bIns="45720" anchor="t">
            <a:noAutofit/>
          </a:bodyPr>
          <a:lstStyle/>
          <a:p>
            <a:r>
              <a:rPr lang="en-US" sz="2800" dirty="0" err="1">
                <a:latin typeface="Century Gothic" panose="020B0502020202020204" pitchFamily="34" charset="0"/>
                <a:cs typeface="Arial"/>
              </a:rPr>
              <a:t>CyberSecurity</a:t>
            </a:r>
            <a:r>
              <a:rPr lang="en-US" sz="2800" dirty="0">
                <a:latin typeface="Century Gothic" panose="020B0502020202020204" pitchFamily="34" charset="0"/>
                <a:cs typeface="Arial"/>
              </a:rPr>
              <a:t> - Greater Boston</a:t>
            </a:r>
          </a:p>
        </p:txBody>
      </p:sp>
      <p:sp>
        <p:nvSpPr>
          <p:cNvPr id="7" name="Rectangle 6">
            <a:extLst>
              <a:ext uri="{FF2B5EF4-FFF2-40B4-BE49-F238E27FC236}">
                <a16:creationId xmlns:a16="http://schemas.microsoft.com/office/drawing/2014/main" xmlns="" id="{6E42658C-2A2B-ED4E-80DE-BB831F38A18C}"/>
              </a:ext>
            </a:extLst>
          </p:cNvPr>
          <p:cNvSpPr/>
          <p:nvPr/>
        </p:nvSpPr>
        <p:spPr>
          <a:xfrm>
            <a:off x="2026780" y="4342312"/>
            <a:ext cx="1562100" cy="1631216"/>
          </a:xfrm>
          <a:prstGeom prst="rect">
            <a:avLst/>
          </a:prstGeom>
          <a:solidFill>
            <a:schemeClr val="bg1"/>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rPr>
              <a:t>Security Management Specialist</a:t>
            </a:r>
            <a:endParaRPr lang="en-US" sz="1200" b="1" dirty="0">
              <a:solidFill>
                <a:schemeClr val="tx1"/>
              </a:solidFill>
              <a:latin typeface="Century Gothic" panose="020B0502020202020204" pitchFamily="34" charset="0"/>
              <a:cs typeface="Arial"/>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ea typeface="+mn-lt"/>
                <a:cs typeface="+mn-lt"/>
              </a:rPr>
              <a:t>$63,590</a:t>
            </a:r>
          </a:p>
          <a:p>
            <a:pPr>
              <a:spcAft>
                <a:spcPts val="600"/>
              </a:spcAft>
            </a:pPr>
            <a:r>
              <a:rPr lang="en-US" sz="1200" dirty="0">
                <a:solidFill>
                  <a:schemeClr val="tx1"/>
                </a:solidFill>
                <a:latin typeface="Century Gothic" panose="020B0502020202020204" pitchFamily="34" charset="0"/>
              </a:rPr>
              <a:t># of regional openings:</a:t>
            </a:r>
            <a:r>
              <a:rPr lang="en-US" sz="1200" b="1" dirty="0">
                <a:solidFill>
                  <a:schemeClr val="tx1"/>
                </a:solidFill>
                <a:latin typeface="Century Gothic" panose="020B0502020202020204" pitchFamily="34" charset="0"/>
              </a:rPr>
              <a:t> 484</a:t>
            </a:r>
            <a:endParaRPr lang="en-US" sz="1200" b="1" dirty="0">
              <a:solidFill>
                <a:schemeClr val="tx1"/>
              </a:solidFill>
              <a:latin typeface="Century Gothic" panose="020B0502020202020204" pitchFamily="34" charset="0"/>
              <a:ea typeface="+mn-lt"/>
              <a:cs typeface="+mn-lt"/>
            </a:endParaRPr>
          </a:p>
        </p:txBody>
      </p:sp>
      <p:sp>
        <p:nvSpPr>
          <p:cNvPr id="8" name="Rectangle 7">
            <a:extLst>
              <a:ext uri="{FF2B5EF4-FFF2-40B4-BE49-F238E27FC236}">
                <a16:creationId xmlns:a16="http://schemas.microsoft.com/office/drawing/2014/main" xmlns="" id="{40602DE3-6A89-584A-84DD-6F0342E377CB}"/>
              </a:ext>
            </a:extLst>
          </p:cNvPr>
          <p:cNvSpPr/>
          <p:nvPr/>
        </p:nvSpPr>
        <p:spPr>
          <a:xfrm>
            <a:off x="2017186" y="2544076"/>
            <a:ext cx="1562100" cy="1446550"/>
          </a:xfrm>
          <a:prstGeom prst="rect">
            <a:avLst/>
          </a:prstGeom>
          <a:solidFill>
            <a:schemeClr val="bg1"/>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rPr>
              <a:t>Computer Support Specialist</a:t>
            </a:r>
            <a:endParaRPr lang="en-US" sz="1200" dirty="0">
              <a:solidFill>
                <a:schemeClr val="tx1"/>
              </a:solidFill>
              <a:latin typeface="Century Gothic" panose="020B0502020202020204" pitchFamily="34" charset="0"/>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rPr>
              <a:t>$45,809</a:t>
            </a:r>
            <a:endParaRPr lang="en-US" sz="1200" b="1" dirty="0">
              <a:solidFill>
                <a:schemeClr val="tx1"/>
              </a:solidFill>
              <a:latin typeface="Century Gothic" panose="020B0502020202020204" pitchFamily="34" charset="0"/>
              <a:ea typeface="+mn-lt"/>
              <a:cs typeface="+mn-lt"/>
            </a:endParaRPr>
          </a:p>
          <a:p>
            <a:pPr>
              <a:spcAft>
                <a:spcPts val="600"/>
              </a:spcAft>
            </a:pPr>
            <a:r>
              <a:rPr lang="en-US" sz="1200" dirty="0">
                <a:solidFill>
                  <a:schemeClr val="tx1"/>
                </a:solidFill>
                <a:latin typeface="Century Gothic" panose="020B0502020202020204" pitchFamily="34" charset="0"/>
              </a:rPr>
              <a:t># of regional openings: </a:t>
            </a:r>
            <a:r>
              <a:rPr lang="en-US" sz="1200" b="1" dirty="0">
                <a:solidFill>
                  <a:schemeClr val="tx1"/>
                </a:solidFill>
                <a:latin typeface="Century Gothic" panose="020B0502020202020204" pitchFamily="34" charset="0"/>
              </a:rPr>
              <a:t>9,332</a:t>
            </a:r>
            <a:endParaRPr lang="en-US" sz="1200" b="1" dirty="0">
              <a:solidFill>
                <a:schemeClr val="tx1"/>
              </a:solidFill>
              <a:latin typeface="Century Gothic" panose="020B0502020202020204" pitchFamily="34" charset="0"/>
              <a:cs typeface="Arial"/>
            </a:endParaRPr>
          </a:p>
        </p:txBody>
      </p:sp>
      <p:sp>
        <p:nvSpPr>
          <p:cNvPr id="9" name="Rectangle 8">
            <a:extLst>
              <a:ext uri="{FF2B5EF4-FFF2-40B4-BE49-F238E27FC236}">
                <a16:creationId xmlns:a16="http://schemas.microsoft.com/office/drawing/2014/main" xmlns="" id="{14B81882-093D-DF42-888C-574085924092}"/>
              </a:ext>
            </a:extLst>
          </p:cNvPr>
          <p:cNvSpPr/>
          <p:nvPr/>
        </p:nvSpPr>
        <p:spPr>
          <a:xfrm>
            <a:off x="4365938" y="4345676"/>
            <a:ext cx="1603420" cy="1446550"/>
          </a:xfrm>
          <a:prstGeom prst="rect">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rPr>
              <a:t>Cyber/Info Sec  Engineer/Analyst</a:t>
            </a:r>
            <a:endParaRPr lang="en-US" sz="1200" b="1" dirty="0">
              <a:solidFill>
                <a:schemeClr val="tx1"/>
              </a:solidFill>
              <a:latin typeface="Century Gothic" panose="020B0502020202020204" pitchFamily="34" charset="0"/>
              <a:cs typeface="Arial"/>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rPr>
              <a:t>$102,325</a:t>
            </a:r>
            <a:endParaRPr lang="en-US" sz="1200" b="1" dirty="0">
              <a:solidFill>
                <a:schemeClr val="tx1"/>
              </a:solidFill>
              <a:latin typeface="Century Gothic" panose="020B0502020202020204" pitchFamily="34" charset="0"/>
              <a:ea typeface="+mn-lt"/>
              <a:cs typeface="+mn-lt"/>
            </a:endParaRPr>
          </a:p>
          <a:p>
            <a:pPr>
              <a:spcAft>
                <a:spcPts val="600"/>
              </a:spcAft>
            </a:pPr>
            <a:r>
              <a:rPr lang="en-US" sz="1200" dirty="0">
                <a:solidFill>
                  <a:schemeClr val="tx1"/>
                </a:solidFill>
                <a:latin typeface="Century Gothic" panose="020B0502020202020204" pitchFamily="34" charset="0"/>
              </a:rPr>
              <a:t># of regional openings: </a:t>
            </a:r>
            <a:r>
              <a:rPr lang="en-US" sz="1200" b="1" dirty="0">
                <a:solidFill>
                  <a:schemeClr val="tx1"/>
                </a:solidFill>
                <a:latin typeface="Century Gothic" panose="020B0502020202020204" pitchFamily="34" charset="0"/>
              </a:rPr>
              <a:t>6,189</a:t>
            </a:r>
            <a:endParaRPr lang="en-US" sz="1200" b="1" dirty="0">
              <a:solidFill>
                <a:schemeClr val="tx1"/>
              </a:solidFill>
              <a:latin typeface="Century Gothic" panose="020B0502020202020204" pitchFamily="34" charset="0"/>
              <a:cs typeface="Arial"/>
            </a:endParaRPr>
          </a:p>
        </p:txBody>
      </p:sp>
      <p:sp>
        <p:nvSpPr>
          <p:cNvPr id="10" name="Rectangle 9">
            <a:extLst>
              <a:ext uri="{FF2B5EF4-FFF2-40B4-BE49-F238E27FC236}">
                <a16:creationId xmlns:a16="http://schemas.microsoft.com/office/drawing/2014/main" xmlns="" id="{66E784EA-5ACE-B045-A01E-6B3CB9575C27}"/>
              </a:ext>
            </a:extLst>
          </p:cNvPr>
          <p:cNvSpPr/>
          <p:nvPr/>
        </p:nvSpPr>
        <p:spPr>
          <a:xfrm>
            <a:off x="4369158" y="2617760"/>
            <a:ext cx="1600200" cy="1261884"/>
          </a:xfrm>
          <a:prstGeom prst="rect">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cs typeface="Arial"/>
              </a:rPr>
              <a:t>Systems Analyst</a:t>
            </a: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rPr>
              <a:t>$86,812</a:t>
            </a:r>
            <a:endParaRPr lang="en-US" sz="1200" b="1" dirty="0">
              <a:solidFill>
                <a:schemeClr val="tx1"/>
              </a:solidFill>
              <a:latin typeface="Century Gothic" panose="020B0502020202020204" pitchFamily="34" charset="0"/>
              <a:ea typeface="+mn-lt"/>
              <a:cs typeface="+mn-lt"/>
            </a:endParaRPr>
          </a:p>
          <a:p>
            <a:pPr>
              <a:spcAft>
                <a:spcPts val="600"/>
              </a:spcAft>
            </a:pPr>
            <a:r>
              <a:rPr lang="en-US" sz="1200" dirty="0">
                <a:solidFill>
                  <a:schemeClr val="tx1"/>
                </a:solidFill>
                <a:latin typeface="Century Gothic" panose="020B0502020202020204" pitchFamily="34" charset="0"/>
              </a:rPr>
              <a:t># of regional openings: </a:t>
            </a:r>
            <a:r>
              <a:rPr lang="en-US" sz="1200" b="1" dirty="0">
                <a:solidFill>
                  <a:schemeClr val="tx1"/>
                </a:solidFill>
                <a:latin typeface="Century Gothic" panose="020B0502020202020204" pitchFamily="34" charset="0"/>
              </a:rPr>
              <a:t>5,707</a:t>
            </a:r>
            <a:endParaRPr lang="en-US" sz="1200" b="1" dirty="0">
              <a:solidFill>
                <a:schemeClr val="tx1"/>
              </a:solidFill>
              <a:latin typeface="Century Gothic" panose="020B0502020202020204" pitchFamily="34" charset="0"/>
              <a:cs typeface="Arial"/>
            </a:endParaRPr>
          </a:p>
        </p:txBody>
      </p:sp>
      <p:sp>
        <p:nvSpPr>
          <p:cNvPr id="11" name="Rectangle 10">
            <a:extLst>
              <a:ext uri="{FF2B5EF4-FFF2-40B4-BE49-F238E27FC236}">
                <a16:creationId xmlns:a16="http://schemas.microsoft.com/office/drawing/2014/main" xmlns="" id="{C574D556-5F33-A64E-B077-85A75F33B6D4}"/>
              </a:ext>
            </a:extLst>
          </p:cNvPr>
          <p:cNvSpPr/>
          <p:nvPr/>
        </p:nvSpPr>
        <p:spPr>
          <a:xfrm>
            <a:off x="8327265" y="2639225"/>
            <a:ext cx="1562100" cy="1261884"/>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rPr>
              <a:t>IT Project</a:t>
            </a:r>
            <a:r>
              <a:rPr lang="en-US" sz="1200" b="1" dirty="0">
                <a:solidFill>
                  <a:schemeClr val="tx1"/>
                </a:solidFill>
                <a:latin typeface="Century Gothic" panose="020B0502020202020204" pitchFamily="34" charset="0"/>
                <a:ea typeface="+mn-lt"/>
                <a:cs typeface="+mn-lt"/>
              </a:rPr>
              <a:t> Manager</a:t>
            </a:r>
            <a:endParaRPr lang="en-US" sz="1200" dirty="0">
              <a:solidFill>
                <a:schemeClr val="tx1"/>
              </a:solidFill>
              <a:latin typeface="Century Gothic" panose="020B0502020202020204" pitchFamily="34" charset="0"/>
            </a:endParaRPr>
          </a:p>
          <a:p>
            <a:pPr>
              <a:spcAft>
                <a:spcPts val="600"/>
              </a:spcAft>
            </a:pPr>
            <a:r>
              <a:rPr lang="en-US" sz="1200" dirty="0">
                <a:solidFill>
                  <a:schemeClr val="tx1"/>
                </a:solidFill>
                <a:latin typeface="Century Gothic" panose="020B0502020202020204" pitchFamily="34" charset="0"/>
              </a:rPr>
              <a:t>Median salary: </a:t>
            </a:r>
            <a:r>
              <a:rPr lang="en-US" sz="1200" dirty="0">
                <a:solidFill>
                  <a:schemeClr val="tx1"/>
                </a:solidFill>
                <a:latin typeface="Century Gothic" panose="020B0502020202020204" pitchFamily="34" charset="0"/>
                <a:ea typeface="+mn-lt"/>
                <a:cs typeface="+mn-lt"/>
              </a:rPr>
              <a:t> </a:t>
            </a:r>
            <a:r>
              <a:rPr lang="en-US" sz="1200" b="1" dirty="0">
                <a:solidFill>
                  <a:schemeClr val="tx1"/>
                </a:solidFill>
                <a:latin typeface="Century Gothic" panose="020B0502020202020204" pitchFamily="34" charset="0"/>
                <a:ea typeface="+mn-lt"/>
                <a:cs typeface="+mn-lt"/>
              </a:rPr>
              <a:t>$111,857</a:t>
            </a:r>
            <a:endParaRPr lang="en-US" sz="1200" dirty="0">
              <a:solidFill>
                <a:schemeClr val="tx1"/>
              </a:solidFill>
              <a:latin typeface="Century Gothic" panose="020B0502020202020204" pitchFamily="34" charset="0"/>
              <a:ea typeface="+mn-lt"/>
              <a:cs typeface="+mn-lt"/>
            </a:endParaRPr>
          </a:p>
          <a:p>
            <a:pPr>
              <a:spcAft>
                <a:spcPts val="600"/>
              </a:spcAft>
            </a:pPr>
            <a:r>
              <a:rPr lang="en-US" sz="1200" dirty="0">
                <a:solidFill>
                  <a:schemeClr val="tx1"/>
                </a:solidFill>
                <a:latin typeface="Century Gothic" panose="020B0502020202020204" pitchFamily="34" charset="0"/>
              </a:rPr>
              <a:t># of regional openings:</a:t>
            </a:r>
            <a:r>
              <a:rPr lang="en-US" sz="1200" b="1" dirty="0">
                <a:solidFill>
                  <a:schemeClr val="tx1"/>
                </a:solidFill>
                <a:latin typeface="Century Gothic" panose="020B0502020202020204" pitchFamily="34" charset="0"/>
              </a:rPr>
              <a:t> 8,069</a:t>
            </a:r>
            <a:endParaRPr lang="en-US" sz="1200" b="1" dirty="0">
              <a:solidFill>
                <a:schemeClr val="tx1"/>
              </a:solidFill>
              <a:latin typeface="Century Gothic" panose="020B0502020202020204" pitchFamily="34" charset="0"/>
              <a:cs typeface="Arial"/>
            </a:endParaRPr>
          </a:p>
        </p:txBody>
      </p:sp>
      <p:sp>
        <p:nvSpPr>
          <p:cNvPr id="12" name="Rectangle 11">
            <a:extLst>
              <a:ext uri="{FF2B5EF4-FFF2-40B4-BE49-F238E27FC236}">
                <a16:creationId xmlns:a16="http://schemas.microsoft.com/office/drawing/2014/main" xmlns="" id="{C4FEA68F-3C21-234B-9C60-F2B4E646094D}"/>
              </a:ext>
            </a:extLst>
          </p:cNvPr>
          <p:cNvSpPr/>
          <p:nvPr/>
        </p:nvSpPr>
        <p:spPr>
          <a:xfrm>
            <a:off x="8309020" y="4431535"/>
            <a:ext cx="1600200" cy="1446550"/>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spcAft>
                <a:spcPts val="600"/>
              </a:spcAft>
            </a:pPr>
            <a:r>
              <a:rPr lang="en-US" sz="1200" b="1" dirty="0">
                <a:solidFill>
                  <a:schemeClr val="tx1"/>
                </a:solidFill>
                <a:latin typeface="Century Gothic" panose="020B0502020202020204" pitchFamily="34" charset="0"/>
              </a:rPr>
              <a:t>Computer Systems Engineer/Architect</a:t>
            </a:r>
            <a:endParaRPr lang="en-US" sz="1200" b="1" dirty="0">
              <a:solidFill>
                <a:schemeClr val="tx1"/>
              </a:solidFill>
              <a:latin typeface="Century Gothic" panose="020B0502020202020204" pitchFamily="34" charset="0"/>
              <a:cs typeface="Arial" panose="020B0604020202020204"/>
            </a:endParaRPr>
          </a:p>
          <a:p>
            <a:pPr>
              <a:spcAft>
                <a:spcPts val="600"/>
              </a:spcAft>
            </a:pPr>
            <a:r>
              <a:rPr lang="en-US" sz="1200" dirty="0">
                <a:solidFill>
                  <a:schemeClr val="tx1"/>
                </a:solidFill>
                <a:latin typeface="Century Gothic" panose="020B0502020202020204" pitchFamily="34" charset="0"/>
              </a:rPr>
              <a:t>Median salary: </a:t>
            </a:r>
            <a:r>
              <a:rPr lang="en-US" sz="1200" b="1" dirty="0">
                <a:solidFill>
                  <a:schemeClr val="tx1"/>
                </a:solidFill>
                <a:latin typeface="Century Gothic" panose="020B0502020202020204" pitchFamily="34" charset="0"/>
                <a:ea typeface="+mn-lt"/>
                <a:cs typeface="+mn-lt"/>
              </a:rPr>
              <a:t>$108,618</a:t>
            </a:r>
          </a:p>
          <a:p>
            <a:pPr>
              <a:spcAft>
                <a:spcPts val="600"/>
              </a:spcAft>
            </a:pPr>
            <a:r>
              <a:rPr lang="en-US" sz="1200" dirty="0">
                <a:solidFill>
                  <a:schemeClr val="tx1"/>
                </a:solidFill>
                <a:latin typeface="Century Gothic" panose="020B0502020202020204" pitchFamily="34" charset="0"/>
              </a:rPr>
              <a:t># of regional openings: </a:t>
            </a:r>
            <a:r>
              <a:rPr lang="en-US" sz="1200" b="1" dirty="0">
                <a:solidFill>
                  <a:schemeClr val="tx1"/>
                </a:solidFill>
                <a:latin typeface="Century Gothic" panose="020B0502020202020204" pitchFamily="34" charset="0"/>
              </a:rPr>
              <a:t>6,605</a:t>
            </a:r>
            <a:endParaRPr lang="en-US" sz="1200" b="1" dirty="0">
              <a:solidFill>
                <a:schemeClr val="tx1"/>
              </a:solidFill>
              <a:latin typeface="Century Gothic" panose="020B0502020202020204" pitchFamily="34" charset="0"/>
              <a:cs typeface="Arial"/>
            </a:endParaRPr>
          </a:p>
        </p:txBody>
      </p:sp>
      <p:cxnSp>
        <p:nvCxnSpPr>
          <p:cNvPr id="13" name="Straight Connector 12">
            <a:extLst>
              <a:ext uri="{FF2B5EF4-FFF2-40B4-BE49-F238E27FC236}">
                <a16:creationId xmlns:a16="http://schemas.microsoft.com/office/drawing/2014/main" xmlns="" id="{3507534D-D661-3941-9FDE-E600DD7C0399}"/>
              </a:ext>
            </a:extLst>
          </p:cNvPr>
          <p:cNvCxnSpPr>
            <a:cxnSpLocks/>
          </p:cNvCxnSpPr>
          <p:nvPr/>
        </p:nvCxnSpPr>
        <p:spPr>
          <a:xfrm flipV="1">
            <a:off x="3595685" y="2828380"/>
            <a:ext cx="713923" cy="1096953"/>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38A7AEDA-599A-8948-B6EE-45E365600DE1}"/>
              </a:ext>
            </a:extLst>
          </p:cNvPr>
          <p:cNvSpPr/>
          <p:nvPr/>
        </p:nvSpPr>
        <p:spPr>
          <a:xfrm>
            <a:off x="571500" y="1400390"/>
            <a:ext cx="3314700" cy="702717"/>
          </a:xfrm>
          <a:prstGeom prst="rect">
            <a:avLst/>
          </a:prstGeom>
        </p:spPr>
        <p:txBody>
          <a:bodyPr wrap="square" lIns="91440" tIns="45720" rIns="91440" bIns="45720" anchor="t">
            <a:noAutofit/>
          </a:bodyPr>
          <a:lstStyle/>
          <a:p>
            <a:r>
              <a:rPr lang="en-US" sz="1100" dirty="0">
                <a:latin typeface="Century Gothic" panose="020B0502020202020204" pitchFamily="34" charset="0"/>
              </a:rPr>
              <a:t>Technical Support, IT Support, Help Desk support, MS Active Directory, Hardware &amp; Software Installation and Configuration, Customer Service, Security Operations, Information Security, Surveillance</a:t>
            </a:r>
          </a:p>
        </p:txBody>
      </p:sp>
      <p:sp>
        <p:nvSpPr>
          <p:cNvPr id="16" name="Rectangle 15">
            <a:extLst>
              <a:ext uri="{FF2B5EF4-FFF2-40B4-BE49-F238E27FC236}">
                <a16:creationId xmlns:a16="http://schemas.microsoft.com/office/drawing/2014/main" xmlns="" id="{9A4FD70B-5336-7C4E-8E3E-031A6E9B2B2F}"/>
              </a:ext>
            </a:extLst>
          </p:cNvPr>
          <p:cNvSpPr/>
          <p:nvPr/>
        </p:nvSpPr>
        <p:spPr>
          <a:xfrm>
            <a:off x="4448556" y="1357460"/>
            <a:ext cx="3314700" cy="702717"/>
          </a:xfrm>
          <a:prstGeom prst="rect">
            <a:avLst/>
          </a:prstGeom>
        </p:spPr>
        <p:txBody>
          <a:bodyPr wrap="square" lIns="91440" tIns="45720" rIns="91440" bIns="45720" anchor="t">
            <a:noAutofit/>
          </a:bodyPr>
          <a:lstStyle/>
          <a:p>
            <a:r>
              <a:rPr lang="en-US" sz="1100" dirty="0">
                <a:latin typeface="Century Gothic" panose="020B0502020202020204" pitchFamily="34" charset="0"/>
              </a:rPr>
              <a:t>Business Process/Systems Analyst, SQL, Project Management, Linux, Python, Network Security, InfoSec and Systems, Vulnerability Assessment, Threat Analysis, Information Assurance, Intrusion Detection</a:t>
            </a:r>
            <a:endParaRPr lang="en-US" sz="1100" dirty="0">
              <a:latin typeface="Century Gothic" panose="020B0502020202020204" pitchFamily="34" charset="0"/>
              <a:cs typeface="Arial"/>
            </a:endParaRPr>
          </a:p>
        </p:txBody>
      </p:sp>
      <p:sp>
        <p:nvSpPr>
          <p:cNvPr id="17" name="Rectangle 16">
            <a:extLst>
              <a:ext uri="{FF2B5EF4-FFF2-40B4-BE49-F238E27FC236}">
                <a16:creationId xmlns:a16="http://schemas.microsoft.com/office/drawing/2014/main" xmlns="" id="{F15FA6DA-6F35-8F4C-BD00-6EEEDE202160}"/>
              </a:ext>
            </a:extLst>
          </p:cNvPr>
          <p:cNvSpPr/>
          <p:nvPr/>
        </p:nvSpPr>
        <p:spPr>
          <a:xfrm>
            <a:off x="8327264" y="1338626"/>
            <a:ext cx="3440665" cy="906026"/>
          </a:xfrm>
          <a:prstGeom prst="rect">
            <a:avLst/>
          </a:prstGeom>
        </p:spPr>
        <p:txBody>
          <a:bodyPr wrap="square" lIns="91440" tIns="45720" rIns="91440" bIns="45720" anchor="t">
            <a:noAutofit/>
          </a:bodyPr>
          <a:lstStyle/>
          <a:p>
            <a:r>
              <a:rPr lang="en-US" sz="1100" dirty="0">
                <a:latin typeface="Century Gothic" panose="020B0502020202020204" pitchFamily="34" charset="0"/>
              </a:rPr>
              <a:t>Budgeting, Scrum, Scrum Master, Project Planning &amp; Development, Software Development, </a:t>
            </a:r>
            <a:r>
              <a:rPr lang="en-US" sz="1100" dirty="0">
                <a:latin typeface="Century Gothic" panose="020B0502020202020204" pitchFamily="34" charset="0"/>
                <a:ea typeface="+mn-lt"/>
                <a:cs typeface="+mn-lt"/>
              </a:rPr>
              <a:t>Atlassian JIRA, Agile Development, Python, Linux, Java, Systems Engineering, Software Engineering, System Design, System Architecture, VMware, MS Azure </a:t>
            </a:r>
            <a:endParaRPr lang="en-US" sz="1100" dirty="0">
              <a:latin typeface="Century Gothic" panose="020B0502020202020204" pitchFamily="34" charset="0"/>
              <a:cs typeface="Arial"/>
            </a:endParaRPr>
          </a:p>
        </p:txBody>
      </p:sp>
      <p:sp>
        <p:nvSpPr>
          <p:cNvPr id="5" name="TextBox 4">
            <a:extLst>
              <a:ext uri="{FF2B5EF4-FFF2-40B4-BE49-F238E27FC236}">
                <a16:creationId xmlns:a16="http://schemas.microsoft.com/office/drawing/2014/main" xmlns="" id="{D9D08BBC-EA01-666F-E8BF-CF019AD5BAD0}"/>
              </a:ext>
            </a:extLst>
          </p:cNvPr>
          <p:cNvSpPr txBox="1"/>
          <p:nvPr/>
        </p:nvSpPr>
        <p:spPr>
          <a:xfrm>
            <a:off x="506963" y="2666869"/>
            <a:ext cx="14984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30.1% HS</a:t>
            </a:r>
            <a:endParaRPr lang="en-US" b="1" dirty="0">
              <a:highlight>
                <a:srgbClr val="FFFF00"/>
              </a:highlight>
              <a:latin typeface="Century Gothic" panose="020B0502020202020204" pitchFamily="34" charset="0"/>
              <a:cs typeface="Arial"/>
            </a:endParaRPr>
          </a:p>
          <a:p>
            <a:r>
              <a:rPr lang="en-US" sz="1200" b="1" dirty="0">
                <a:highlight>
                  <a:srgbClr val="FFFF00"/>
                </a:highlight>
                <a:latin typeface="Century Gothic" panose="020B0502020202020204" pitchFamily="34" charset="0"/>
                <a:cs typeface="Arial"/>
              </a:rPr>
              <a:t>15.8%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51.9%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1.6% Master's</a:t>
            </a:r>
          </a:p>
          <a:p>
            <a:r>
              <a:rPr lang="en-US" sz="1200" dirty="0">
                <a:latin typeface="Century Gothic" panose="020B0502020202020204" pitchFamily="34" charset="0"/>
                <a:cs typeface="Arial"/>
              </a:rPr>
              <a:t>0.6% Doctorate</a:t>
            </a:r>
          </a:p>
        </p:txBody>
      </p:sp>
      <p:sp>
        <p:nvSpPr>
          <p:cNvPr id="14" name="TextBox 13">
            <a:extLst>
              <a:ext uri="{FF2B5EF4-FFF2-40B4-BE49-F238E27FC236}">
                <a16:creationId xmlns:a16="http://schemas.microsoft.com/office/drawing/2014/main" xmlns="" id="{CEA6CB55-4E6E-5DCE-6C47-7931CB671B5C}"/>
              </a:ext>
            </a:extLst>
          </p:cNvPr>
          <p:cNvSpPr txBox="1"/>
          <p:nvPr/>
        </p:nvSpPr>
        <p:spPr>
          <a:xfrm>
            <a:off x="256963" y="4740436"/>
            <a:ext cx="15505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16.5%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79.7%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3.8% Master's</a:t>
            </a:r>
          </a:p>
        </p:txBody>
      </p:sp>
      <p:sp>
        <p:nvSpPr>
          <p:cNvPr id="19" name="TextBox 18">
            <a:extLst>
              <a:ext uri="{FF2B5EF4-FFF2-40B4-BE49-F238E27FC236}">
                <a16:creationId xmlns:a16="http://schemas.microsoft.com/office/drawing/2014/main" xmlns="" id="{523D2217-0042-B3A2-9A83-C4E9C498ED0C}"/>
              </a:ext>
            </a:extLst>
          </p:cNvPr>
          <p:cNvSpPr txBox="1"/>
          <p:nvPr/>
        </p:nvSpPr>
        <p:spPr>
          <a:xfrm>
            <a:off x="10078333" y="2645404"/>
            <a:ext cx="14125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5.3% HS</a:t>
            </a:r>
            <a:endParaRPr lang="en-US" b="1" dirty="0">
              <a:highlight>
                <a:srgbClr val="FFFF00"/>
              </a:highlight>
              <a:latin typeface="Century Gothic" panose="020B0502020202020204" pitchFamily="34" charset="0"/>
              <a:cs typeface="Arial"/>
            </a:endParaRPr>
          </a:p>
          <a:p>
            <a:r>
              <a:rPr lang="en-US" sz="1200" b="1" dirty="0">
                <a:highlight>
                  <a:srgbClr val="FFFF00"/>
                </a:highlight>
                <a:latin typeface="Century Gothic" panose="020B0502020202020204" pitchFamily="34" charset="0"/>
                <a:cs typeface="Arial"/>
              </a:rPr>
              <a:t>3.1%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84.5%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6% Master's</a:t>
            </a:r>
          </a:p>
          <a:p>
            <a:r>
              <a:rPr lang="en-US" sz="1200" dirty="0">
                <a:latin typeface="Century Gothic" panose="020B0502020202020204" pitchFamily="34" charset="0"/>
                <a:cs typeface="Arial"/>
              </a:rPr>
              <a:t>1.2% Doctorate</a:t>
            </a:r>
          </a:p>
        </p:txBody>
      </p:sp>
      <p:sp>
        <p:nvSpPr>
          <p:cNvPr id="21" name="TextBox 20">
            <a:extLst>
              <a:ext uri="{FF2B5EF4-FFF2-40B4-BE49-F238E27FC236}">
                <a16:creationId xmlns:a16="http://schemas.microsoft.com/office/drawing/2014/main" xmlns="" id="{759A1688-CC85-B23C-A51A-8266F44BDD13}"/>
              </a:ext>
            </a:extLst>
          </p:cNvPr>
          <p:cNvSpPr txBox="1"/>
          <p:nvPr/>
        </p:nvSpPr>
        <p:spPr>
          <a:xfrm>
            <a:off x="6107347" y="2666869"/>
            <a:ext cx="14125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5% HS</a:t>
            </a:r>
            <a:endParaRPr lang="en-US" b="1" dirty="0">
              <a:highlight>
                <a:srgbClr val="FFFF00"/>
              </a:highlight>
              <a:latin typeface="Century Gothic" panose="020B0502020202020204" pitchFamily="34" charset="0"/>
              <a:cs typeface="Arial"/>
            </a:endParaRPr>
          </a:p>
          <a:p>
            <a:r>
              <a:rPr lang="en-US" sz="1200" b="1" dirty="0">
                <a:highlight>
                  <a:srgbClr val="FFFF00"/>
                </a:highlight>
                <a:latin typeface="Century Gothic" panose="020B0502020202020204" pitchFamily="34" charset="0"/>
                <a:cs typeface="Arial"/>
              </a:rPr>
              <a:t>3.7%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88.5%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2.2% Master's</a:t>
            </a:r>
          </a:p>
          <a:p>
            <a:r>
              <a:rPr lang="en-US" sz="1200" dirty="0">
                <a:latin typeface="Century Gothic" panose="020B0502020202020204" pitchFamily="34" charset="0"/>
                <a:cs typeface="Arial"/>
              </a:rPr>
              <a:t>0.7% Doctorate</a:t>
            </a:r>
          </a:p>
        </p:txBody>
      </p:sp>
      <p:sp>
        <p:nvSpPr>
          <p:cNvPr id="23" name="TextBox 22">
            <a:extLst>
              <a:ext uri="{FF2B5EF4-FFF2-40B4-BE49-F238E27FC236}">
                <a16:creationId xmlns:a16="http://schemas.microsoft.com/office/drawing/2014/main" xmlns="" id="{D6B46FB9-D3BB-BCA4-3C9F-729AB6B74F92}"/>
              </a:ext>
            </a:extLst>
          </p:cNvPr>
          <p:cNvSpPr txBox="1"/>
          <p:nvPr/>
        </p:nvSpPr>
        <p:spPr>
          <a:xfrm>
            <a:off x="6107347" y="4555771"/>
            <a:ext cx="14125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7.3% HS</a:t>
            </a:r>
            <a:endParaRPr lang="en-US" b="1" dirty="0">
              <a:highlight>
                <a:srgbClr val="FFFF00"/>
              </a:highlight>
              <a:latin typeface="Century Gothic" panose="020B0502020202020204" pitchFamily="34" charset="0"/>
              <a:cs typeface="Arial"/>
            </a:endParaRPr>
          </a:p>
          <a:p>
            <a:r>
              <a:rPr lang="en-US" sz="1200" b="1" dirty="0">
                <a:highlight>
                  <a:srgbClr val="FFFF00"/>
                </a:highlight>
                <a:latin typeface="Century Gothic" panose="020B0502020202020204" pitchFamily="34" charset="0"/>
                <a:cs typeface="Arial"/>
              </a:rPr>
              <a:t>1.9%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85.5%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4% Master's</a:t>
            </a:r>
          </a:p>
          <a:p>
            <a:r>
              <a:rPr lang="en-US" sz="1200" dirty="0">
                <a:latin typeface="Century Gothic" panose="020B0502020202020204" pitchFamily="34" charset="0"/>
                <a:cs typeface="Arial"/>
              </a:rPr>
              <a:t>1.3% Doctorate</a:t>
            </a:r>
          </a:p>
        </p:txBody>
      </p:sp>
      <p:sp>
        <p:nvSpPr>
          <p:cNvPr id="25" name="TextBox 24">
            <a:extLst>
              <a:ext uri="{FF2B5EF4-FFF2-40B4-BE49-F238E27FC236}">
                <a16:creationId xmlns:a16="http://schemas.microsoft.com/office/drawing/2014/main" xmlns="" id="{49693A99-1E78-CCA8-9BB5-553CD63186BB}"/>
              </a:ext>
            </a:extLst>
          </p:cNvPr>
          <p:cNvSpPr txBox="1"/>
          <p:nvPr/>
        </p:nvSpPr>
        <p:spPr>
          <a:xfrm>
            <a:off x="10078333" y="4555771"/>
            <a:ext cx="14125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Education:</a:t>
            </a:r>
            <a:endParaRPr lang="en-US" dirty="0">
              <a:latin typeface="Century Gothic" panose="020B0502020202020204" pitchFamily="34" charset="0"/>
            </a:endParaRPr>
          </a:p>
          <a:p>
            <a:r>
              <a:rPr lang="en-US" sz="1200" b="1" dirty="0">
                <a:highlight>
                  <a:srgbClr val="FFFF00"/>
                </a:highlight>
                <a:latin typeface="Century Gothic" panose="020B0502020202020204" pitchFamily="34" charset="0"/>
                <a:cs typeface="Arial"/>
              </a:rPr>
              <a:t>1.6% HS</a:t>
            </a:r>
            <a:endParaRPr lang="en-US" b="1" dirty="0">
              <a:highlight>
                <a:srgbClr val="FFFF00"/>
              </a:highlight>
              <a:latin typeface="Century Gothic" panose="020B0502020202020204" pitchFamily="34" charset="0"/>
              <a:cs typeface="Arial"/>
            </a:endParaRPr>
          </a:p>
          <a:p>
            <a:r>
              <a:rPr lang="en-US" sz="1200" b="1" dirty="0">
                <a:highlight>
                  <a:srgbClr val="FFFF00"/>
                </a:highlight>
                <a:latin typeface="Century Gothic" panose="020B0502020202020204" pitchFamily="34" charset="0"/>
                <a:cs typeface="Arial"/>
              </a:rPr>
              <a:t>1.3% Associate's</a:t>
            </a:r>
            <a:endParaRPr lang="en-US" b="1" dirty="0">
              <a:highlight>
                <a:srgbClr val="FFFF00"/>
              </a:highlight>
              <a:latin typeface="Century Gothic" panose="020B0502020202020204" pitchFamily="34" charset="0"/>
              <a:cs typeface="Arial"/>
            </a:endParaRPr>
          </a:p>
          <a:p>
            <a:r>
              <a:rPr lang="en-US" sz="1200" dirty="0">
                <a:latin typeface="Century Gothic" panose="020B0502020202020204" pitchFamily="34" charset="0"/>
                <a:cs typeface="Arial"/>
              </a:rPr>
              <a:t>91% Bachelor's</a:t>
            </a:r>
            <a:endParaRPr lang="en-US" dirty="0">
              <a:latin typeface="Century Gothic" panose="020B0502020202020204" pitchFamily="34" charset="0"/>
              <a:cs typeface="Arial"/>
            </a:endParaRPr>
          </a:p>
          <a:p>
            <a:r>
              <a:rPr lang="en-US" sz="1200" dirty="0">
                <a:latin typeface="Century Gothic" panose="020B0502020202020204" pitchFamily="34" charset="0"/>
                <a:cs typeface="Arial"/>
              </a:rPr>
              <a:t>4.4% Master's</a:t>
            </a:r>
          </a:p>
          <a:p>
            <a:r>
              <a:rPr lang="en-US" sz="1200" dirty="0">
                <a:latin typeface="Century Gothic" panose="020B0502020202020204" pitchFamily="34" charset="0"/>
                <a:cs typeface="Arial"/>
              </a:rPr>
              <a:t>1.7% Doctorate</a:t>
            </a:r>
          </a:p>
        </p:txBody>
      </p:sp>
      <p:cxnSp>
        <p:nvCxnSpPr>
          <p:cNvPr id="26" name="Straight Connector 25">
            <a:extLst>
              <a:ext uri="{FF2B5EF4-FFF2-40B4-BE49-F238E27FC236}">
                <a16:creationId xmlns:a16="http://schemas.microsoft.com/office/drawing/2014/main" xmlns="" id="{15DDE41A-80B5-F209-A77B-DB7396E92CDE}"/>
              </a:ext>
            </a:extLst>
          </p:cNvPr>
          <p:cNvCxnSpPr>
            <a:cxnSpLocks/>
          </p:cNvCxnSpPr>
          <p:nvPr/>
        </p:nvCxnSpPr>
        <p:spPr>
          <a:xfrm>
            <a:off x="2737089" y="4032660"/>
            <a:ext cx="5905" cy="289771"/>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9DD53DC8-C629-75C6-37E1-7AF6F651680F}"/>
              </a:ext>
            </a:extLst>
          </p:cNvPr>
          <p:cNvCxnSpPr>
            <a:cxnSpLocks/>
          </p:cNvCxnSpPr>
          <p:nvPr/>
        </p:nvCxnSpPr>
        <p:spPr>
          <a:xfrm>
            <a:off x="3606417" y="4376093"/>
            <a:ext cx="718151" cy="274513"/>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38495557-0AFA-CF5A-FD5C-E9C946B65A0E}"/>
              </a:ext>
            </a:extLst>
          </p:cNvPr>
          <p:cNvCxnSpPr>
            <a:cxnSpLocks/>
          </p:cNvCxnSpPr>
          <p:nvPr/>
        </p:nvCxnSpPr>
        <p:spPr>
          <a:xfrm>
            <a:off x="7375596" y="3429000"/>
            <a:ext cx="857185" cy="913312"/>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7552B52-BD62-48E3-6FE7-089DB4F421EC}"/>
              </a:ext>
            </a:extLst>
          </p:cNvPr>
          <p:cNvCxnSpPr>
            <a:cxnSpLocks/>
          </p:cNvCxnSpPr>
          <p:nvPr/>
        </p:nvCxnSpPr>
        <p:spPr>
          <a:xfrm>
            <a:off x="5076751" y="3989730"/>
            <a:ext cx="5905" cy="289771"/>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89D1E3B8-99DD-E087-67E6-5F9B026BE246}"/>
              </a:ext>
            </a:extLst>
          </p:cNvPr>
          <p:cNvCxnSpPr>
            <a:cxnSpLocks/>
          </p:cNvCxnSpPr>
          <p:nvPr/>
        </p:nvCxnSpPr>
        <p:spPr>
          <a:xfrm flipV="1">
            <a:off x="7519888" y="4740436"/>
            <a:ext cx="712893" cy="507279"/>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58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3abecc9fd5_0_17"/>
          <p:cNvSpPr txBox="1">
            <a:spLocks noGrp="1"/>
          </p:cNvSpPr>
          <p:nvPr>
            <p:ph type="body" idx="1"/>
          </p:nvPr>
        </p:nvSpPr>
        <p:spPr>
          <a:xfrm>
            <a:off x="634200" y="243073"/>
            <a:ext cx="10923600" cy="40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800" dirty="0" err="1">
                <a:latin typeface="Century Gothic" panose="020B0502020202020204" pitchFamily="34" charset="0"/>
              </a:rPr>
              <a:t>CyberSecurity</a:t>
            </a:r>
            <a:r>
              <a:rPr lang="en-US" sz="2800" dirty="0">
                <a:latin typeface="Century Gothic" panose="020B0502020202020204" pitchFamily="34" charset="0"/>
              </a:rPr>
              <a:t> - Computer &amp; Digital Forensics and InfoSec </a:t>
            </a:r>
            <a:endParaRPr sz="2800" dirty="0">
              <a:latin typeface="Century Gothic" panose="020B0502020202020204" pitchFamily="34" charset="0"/>
            </a:endParaRPr>
          </a:p>
        </p:txBody>
      </p:sp>
      <p:sp>
        <p:nvSpPr>
          <p:cNvPr id="86" name="Google Shape;86;g13abecc9fd5_0_17"/>
          <p:cNvSpPr/>
          <p:nvPr/>
        </p:nvSpPr>
        <p:spPr>
          <a:xfrm>
            <a:off x="1991925" y="3302238"/>
            <a:ext cx="1562100" cy="1595400"/>
          </a:xfrm>
          <a:prstGeom prst="rect">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US" sz="1200" b="1" dirty="0">
                <a:solidFill>
                  <a:schemeClr val="dk1"/>
                </a:solidFill>
                <a:latin typeface="Century Gothic" panose="020B0502020202020204" pitchFamily="34" charset="0"/>
              </a:rPr>
              <a:t>Penetration Tester</a:t>
            </a:r>
            <a:endParaRPr sz="1200" dirty="0">
              <a:solidFill>
                <a:schemeClr val="dk1"/>
              </a:solidFill>
              <a:latin typeface="Century Gothic" panose="020B0502020202020204" pitchFamily="34" charset="0"/>
              <a:ea typeface="Arial"/>
              <a:cs typeface="Arial"/>
              <a:sym typeface="Arial"/>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Median salary: </a:t>
            </a:r>
            <a:r>
              <a:rPr lang="en-US" sz="1200" dirty="0">
                <a:solidFill>
                  <a:schemeClr val="dk1"/>
                </a:solidFill>
                <a:latin typeface="Century Gothic" panose="020B0502020202020204" pitchFamily="34" charset="0"/>
              </a:rPr>
              <a:t>$52,000 -$73,000</a:t>
            </a:r>
            <a:endParaRPr sz="1200" dirty="0">
              <a:latin typeface="Century Gothic" panose="020B0502020202020204" pitchFamily="34" charset="0"/>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 of regional openings: </a:t>
            </a:r>
            <a:r>
              <a:rPr lang="en-US" sz="1200" dirty="0">
                <a:solidFill>
                  <a:schemeClr val="dk1"/>
                </a:solidFill>
                <a:latin typeface="Century Gothic" panose="020B0502020202020204" pitchFamily="34" charset="0"/>
              </a:rPr>
              <a:t>1,400+ </a:t>
            </a:r>
            <a:endParaRPr sz="1200" dirty="0">
              <a:solidFill>
                <a:schemeClr val="dk1"/>
              </a:solidFill>
              <a:latin typeface="Century Gothic" panose="020B0502020202020204" pitchFamily="34" charset="0"/>
            </a:endParaRPr>
          </a:p>
        </p:txBody>
      </p:sp>
      <p:sp>
        <p:nvSpPr>
          <p:cNvPr id="87" name="Google Shape;87;g13abecc9fd5_0_17"/>
          <p:cNvSpPr/>
          <p:nvPr/>
        </p:nvSpPr>
        <p:spPr>
          <a:xfrm>
            <a:off x="1975875" y="5115275"/>
            <a:ext cx="1647825" cy="1514125"/>
          </a:xfrm>
          <a:prstGeom prst="rect">
            <a:avLst/>
          </a:prstGeom>
          <a:solidFill>
            <a:schemeClr val="lt1"/>
          </a:solidFill>
          <a:ln w="19050" cap="flat" cmpd="sng">
            <a:solidFill>
              <a:schemeClr val="accent4"/>
            </a:solidFill>
            <a:prstDash val="solid"/>
            <a:miter lim="800000"/>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US" sz="1200" b="1" dirty="0">
                <a:solidFill>
                  <a:schemeClr val="dk1"/>
                </a:solidFill>
                <a:latin typeface="Century Gothic" panose="020B0502020202020204" pitchFamily="34" charset="0"/>
              </a:rPr>
              <a:t>Computer &amp; Digital Forensics Analyst</a:t>
            </a:r>
            <a:endParaRPr sz="1200" b="1" dirty="0">
              <a:solidFill>
                <a:schemeClr val="dk1"/>
              </a:solidFill>
              <a:latin typeface="Century Gothic" panose="020B0502020202020204" pitchFamily="34" charset="0"/>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Median salary: </a:t>
            </a:r>
            <a:r>
              <a:rPr lang="en-US" sz="1200" dirty="0">
                <a:solidFill>
                  <a:schemeClr val="dk1"/>
                </a:solidFill>
                <a:latin typeface="Century Gothic" panose="020B0502020202020204" pitchFamily="34" charset="0"/>
              </a:rPr>
              <a:t>$58,000 - $80,000</a:t>
            </a:r>
            <a:endParaRPr sz="1200" dirty="0">
              <a:latin typeface="Century Gothic" panose="020B0502020202020204" pitchFamily="34" charset="0"/>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 of regional openings: </a:t>
            </a:r>
            <a:r>
              <a:rPr lang="en-US" sz="1200" dirty="0">
                <a:solidFill>
                  <a:schemeClr val="dk1"/>
                </a:solidFill>
                <a:latin typeface="Century Gothic" panose="020B0502020202020204" pitchFamily="34" charset="0"/>
              </a:rPr>
              <a:t>1,400+</a:t>
            </a:r>
            <a:endParaRPr sz="1200" dirty="0">
              <a:latin typeface="Century Gothic" panose="020B0502020202020204" pitchFamily="34" charset="0"/>
            </a:endParaRPr>
          </a:p>
        </p:txBody>
      </p:sp>
      <p:sp>
        <p:nvSpPr>
          <p:cNvPr id="88" name="Google Shape;88;g13abecc9fd5_0_17"/>
          <p:cNvSpPr/>
          <p:nvPr/>
        </p:nvSpPr>
        <p:spPr>
          <a:xfrm>
            <a:off x="5238750" y="3363275"/>
            <a:ext cx="1619250" cy="1534363"/>
          </a:xfrm>
          <a:prstGeom prst="rect">
            <a:avLst/>
          </a:prstGeom>
          <a:solidFill>
            <a:schemeClr val="lt1"/>
          </a:solidFill>
          <a:ln w="19050" cap="flat" cmpd="sng">
            <a:solidFill>
              <a:schemeClr val="accent3"/>
            </a:solidFill>
            <a:prstDash val="solid"/>
            <a:miter lim="800000"/>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US" sz="1200" b="1" dirty="0">
                <a:solidFill>
                  <a:schemeClr val="dk1"/>
                </a:solidFill>
                <a:latin typeface="Century Gothic" panose="020B0502020202020204" pitchFamily="34" charset="0"/>
              </a:rPr>
              <a:t>Information Security Specialist</a:t>
            </a:r>
            <a:endParaRPr sz="1200" dirty="0">
              <a:solidFill>
                <a:schemeClr val="dk1"/>
              </a:solidFill>
              <a:latin typeface="Century Gothic" panose="020B0502020202020204" pitchFamily="34" charset="0"/>
              <a:ea typeface="Arial"/>
              <a:cs typeface="Arial"/>
              <a:sym typeface="Arial"/>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Median salar</a:t>
            </a:r>
            <a:r>
              <a:rPr lang="en-US" sz="1200" dirty="0">
                <a:solidFill>
                  <a:schemeClr val="dk1"/>
                </a:solidFill>
                <a:latin typeface="Century Gothic" panose="020B0502020202020204" pitchFamily="34" charset="0"/>
              </a:rPr>
              <a:t>y</a:t>
            </a:r>
            <a:r>
              <a:rPr lang="en-US" sz="1200" dirty="0">
                <a:solidFill>
                  <a:schemeClr val="dk1"/>
                </a:solidFill>
                <a:latin typeface="Century Gothic" panose="020B0502020202020204" pitchFamily="34" charset="0"/>
                <a:ea typeface="Arial"/>
                <a:cs typeface="Arial"/>
                <a:sym typeface="Arial"/>
              </a:rPr>
              <a:t>: </a:t>
            </a:r>
            <a:r>
              <a:rPr lang="en-US" sz="1200" dirty="0">
                <a:solidFill>
                  <a:schemeClr val="dk1"/>
                </a:solidFill>
                <a:latin typeface="Century Gothic" panose="020B0502020202020204" pitchFamily="34" charset="0"/>
              </a:rPr>
              <a:t>$75,000 - $82,000</a:t>
            </a:r>
            <a:endParaRPr dirty="0">
              <a:latin typeface="Century Gothic" panose="020B0502020202020204" pitchFamily="34" charset="0"/>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 of regional openings: </a:t>
            </a:r>
            <a:endParaRPr sz="1200" dirty="0">
              <a:solidFill>
                <a:schemeClr val="dk1"/>
              </a:solidFill>
              <a:latin typeface="Century Gothic" panose="020B0502020202020204" pitchFamily="34" charset="0"/>
            </a:endParaRPr>
          </a:p>
        </p:txBody>
      </p:sp>
      <p:sp>
        <p:nvSpPr>
          <p:cNvPr id="89" name="Google Shape;89;g13abecc9fd5_0_17"/>
          <p:cNvSpPr/>
          <p:nvPr/>
        </p:nvSpPr>
        <p:spPr>
          <a:xfrm>
            <a:off x="5257800" y="5115275"/>
            <a:ext cx="1600200" cy="1514125"/>
          </a:xfrm>
          <a:prstGeom prst="rect">
            <a:avLst/>
          </a:prstGeom>
          <a:solidFill>
            <a:schemeClr val="lt1"/>
          </a:solidFill>
          <a:ln w="19050" cap="flat" cmpd="sng">
            <a:solidFill>
              <a:schemeClr val="accent3"/>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entury Gothic" panose="020B0502020202020204" pitchFamily="34" charset="0"/>
              </a:rPr>
              <a:t>Computer &amp; Digital Forensics Specialist</a:t>
            </a:r>
            <a:endParaRPr sz="1200" b="1" dirty="0">
              <a:solidFill>
                <a:schemeClr val="dk1"/>
              </a:solidFill>
              <a:latin typeface="Century Gothic" panose="020B0502020202020204" pitchFamily="34" charset="0"/>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Median salary: </a:t>
            </a:r>
            <a:r>
              <a:rPr lang="en-US" sz="1200" dirty="0">
                <a:solidFill>
                  <a:schemeClr val="dk1"/>
                </a:solidFill>
                <a:latin typeface="Century Gothic" panose="020B0502020202020204" pitchFamily="34" charset="0"/>
              </a:rPr>
              <a:t>$80,000 - $91,000</a:t>
            </a:r>
            <a:endParaRPr sz="1200" dirty="0">
              <a:latin typeface="Century Gothic" panose="020B0502020202020204" pitchFamily="34" charset="0"/>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 of regional openings: </a:t>
            </a:r>
            <a:endParaRPr sz="1200" dirty="0">
              <a:latin typeface="Century Gothic" panose="020B0502020202020204" pitchFamily="34" charset="0"/>
            </a:endParaRPr>
          </a:p>
        </p:txBody>
      </p:sp>
      <p:sp>
        <p:nvSpPr>
          <p:cNvPr id="90" name="Google Shape;90;g13abecc9fd5_0_17"/>
          <p:cNvSpPr/>
          <p:nvPr/>
        </p:nvSpPr>
        <p:spPr>
          <a:xfrm>
            <a:off x="8604475" y="3265475"/>
            <a:ext cx="1562100" cy="1632163"/>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US" sz="1200" b="1" dirty="0">
                <a:solidFill>
                  <a:schemeClr val="dk1"/>
                </a:solidFill>
                <a:latin typeface="Century Gothic" panose="020B0502020202020204" pitchFamily="34" charset="0"/>
              </a:rPr>
              <a:t>Information Security Manager</a:t>
            </a:r>
            <a:endParaRPr sz="1200" dirty="0">
              <a:solidFill>
                <a:schemeClr val="dk1"/>
              </a:solidFill>
              <a:latin typeface="Century Gothic" panose="020B0502020202020204" pitchFamily="34" charset="0"/>
              <a:ea typeface="Arial"/>
              <a:cs typeface="Arial"/>
              <a:sym typeface="Arial"/>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Median salary: </a:t>
            </a:r>
            <a:r>
              <a:rPr lang="en-US" sz="1200" dirty="0">
                <a:solidFill>
                  <a:schemeClr val="dk1"/>
                </a:solidFill>
                <a:latin typeface="Century Gothic" panose="020B0502020202020204" pitchFamily="34" charset="0"/>
              </a:rPr>
              <a:t>$87,000 - $102,000</a:t>
            </a:r>
            <a:endParaRPr dirty="0">
              <a:latin typeface="Century Gothic" panose="020B0502020202020204" pitchFamily="34" charset="0"/>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 of regional openings: </a:t>
            </a:r>
            <a:endParaRPr sz="1200" dirty="0">
              <a:solidFill>
                <a:schemeClr val="dk1"/>
              </a:solidFill>
              <a:latin typeface="Century Gothic" panose="020B0502020202020204" pitchFamily="34" charset="0"/>
            </a:endParaRPr>
          </a:p>
        </p:txBody>
      </p:sp>
      <p:sp>
        <p:nvSpPr>
          <p:cNvPr id="91" name="Google Shape;91;g13abecc9fd5_0_17"/>
          <p:cNvSpPr/>
          <p:nvPr/>
        </p:nvSpPr>
        <p:spPr>
          <a:xfrm>
            <a:off x="8610600" y="5115275"/>
            <a:ext cx="1555975" cy="149965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entury Gothic" panose="020B0502020202020204" pitchFamily="34" charset="0"/>
              </a:rPr>
              <a:t>IT Security  Manager</a:t>
            </a:r>
            <a:endParaRPr sz="1200" b="1" dirty="0">
              <a:solidFill>
                <a:schemeClr val="dk1"/>
              </a:solidFill>
              <a:latin typeface="Century Gothic" panose="020B0502020202020204" pitchFamily="34" charset="0"/>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Median salary: </a:t>
            </a:r>
            <a:r>
              <a:rPr lang="en-US" sz="1200" dirty="0">
                <a:solidFill>
                  <a:schemeClr val="dk1"/>
                </a:solidFill>
                <a:latin typeface="Century Gothic" panose="020B0502020202020204" pitchFamily="34" charset="0"/>
              </a:rPr>
              <a:t>$89,000 - $103,000</a:t>
            </a:r>
            <a:endParaRPr dirty="0">
              <a:latin typeface="Century Gothic" panose="020B0502020202020204" pitchFamily="34" charset="0"/>
            </a:endParaRPr>
          </a:p>
          <a:p>
            <a:pPr marL="0" marR="0" lvl="0" indent="0" algn="l" rtl="0">
              <a:spcBef>
                <a:spcPts val="600"/>
              </a:spcBef>
              <a:spcAft>
                <a:spcPts val="0"/>
              </a:spcAft>
              <a:buNone/>
            </a:pPr>
            <a:r>
              <a:rPr lang="en-US" sz="1200" dirty="0">
                <a:solidFill>
                  <a:schemeClr val="dk1"/>
                </a:solidFill>
                <a:latin typeface="Century Gothic" panose="020B0502020202020204" pitchFamily="34" charset="0"/>
                <a:ea typeface="Arial"/>
                <a:cs typeface="Arial"/>
                <a:sym typeface="Arial"/>
              </a:rPr>
              <a:t># of regional openings: </a:t>
            </a:r>
            <a:endParaRPr dirty="0">
              <a:latin typeface="Century Gothic" panose="020B0502020202020204" pitchFamily="34" charset="0"/>
            </a:endParaRPr>
          </a:p>
        </p:txBody>
      </p:sp>
      <p:sp>
        <p:nvSpPr>
          <p:cNvPr id="93" name="Google Shape;93;g13abecc9fd5_0_17"/>
          <p:cNvSpPr/>
          <p:nvPr/>
        </p:nvSpPr>
        <p:spPr>
          <a:xfrm>
            <a:off x="592264" y="1365662"/>
            <a:ext cx="3415800" cy="1316233"/>
          </a:xfrm>
          <a:prstGeom prst="rect">
            <a:avLst/>
          </a:prstGeom>
          <a:noFill/>
          <a:ln>
            <a:noFill/>
          </a:ln>
        </p:spPr>
        <p:txBody>
          <a:bodyPr spcFirstLastPara="1" wrap="square" lIns="91425" tIns="45700" rIns="91425" bIns="45700" anchor="t" anchorCtr="0">
            <a:noAutofit/>
          </a:bodyPr>
          <a:lstStyle/>
          <a:p>
            <a:pPr lvl="0"/>
            <a:r>
              <a:rPr lang="en-US" sz="1100" b="1" dirty="0">
                <a:solidFill>
                  <a:schemeClr val="dk1"/>
                </a:solidFill>
                <a:latin typeface="Century Gothic" panose="020B0502020202020204" pitchFamily="34" charset="0"/>
              </a:rPr>
              <a:t>Basic familiarity with forensic software</a:t>
            </a:r>
            <a:r>
              <a:rPr lang="en-US" sz="1100" dirty="0">
                <a:solidFill>
                  <a:schemeClr val="dk1"/>
                </a:solidFill>
                <a:latin typeface="Century Gothic" panose="020B0502020202020204" pitchFamily="34" charset="0"/>
              </a:rPr>
              <a:t>: Able to understand and apply industry standard tools and applications such as Splunk, Wireshark, </a:t>
            </a:r>
            <a:r>
              <a:rPr lang="en-US" sz="1100" dirty="0" err="1">
                <a:solidFill>
                  <a:schemeClr val="dk1"/>
                </a:solidFill>
                <a:latin typeface="Century Gothic" panose="020B0502020202020204" pitchFamily="34" charset="0"/>
              </a:rPr>
              <a:t>Cellbrite</a:t>
            </a:r>
            <a:r>
              <a:rPr lang="en-US" sz="1100" dirty="0">
                <a:solidFill>
                  <a:schemeClr val="dk1"/>
                </a:solidFill>
                <a:latin typeface="Century Gothic" panose="020B0502020202020204" pitchFamily="34" charset="0"/>
              </a:rPr>
              <a:t>, </a:t>
            </a:r>
            <a:r>
              <a:rPr lang="en-US" sz="1100" dirty="0" err="1">
                <a:solidFill>
                  <a:schemeClr val="dk1"/>
                </a:solidFill>
                <a:latin typeface="Century Gothic" panose="020B0502020202020204" pitchFamily="34" charset="0"/>
              </a:rPr>
              <a:t>SystemationXRY</a:t>
            </a:r>
            <a:r>
              <a:rPr lang="en-US" sz="1100" dirty="0">
                <a:solidFill>
                  <a:schemeClr val="dk1"/>
                </a:solidFill>
                <a:latin typeface="Century Gothic" panose="020B0502020202020204" pitchFamily="34" charset="0"/>
              </a:rPr>
              <a:t>, ddc3dd, EnCase; use standard risk assessment tools such as </a:t>
            </a:r>
            <a:r>
              <a:rPr lang="en-US" sz="1100" dirty="0" err="1">
                <a:solidFill>
                  <a:schemeClr val="dk1"/>
                </a:solidFill>
                <a:latin typeface="Century Gothic" panose="020B0502020202020204" pitchFamily="34" charset="0"/>
              </a:rPr>
              <a:t>ZenGRC</a:t>
            </a:r>
            <a:r>
              <a:rPr lang="en-US" sz="1100" dirty="0">
                <a:solidFill>
                  <a:schemeClr val="dk1"/>
                </a:solidFill>
                <a:latin typeface="Century Gothic" panose="020B0502020202020204" pitchFamily="34" charset="0"/>
              </a:rPr>
              <a:t>, TRUCE, </a:t>
            </a:r>
            <a:r>
              <a:rPr lang="en-US" sz="1100" dirty="0" err="1">
                <a:solidFill>
                  <a:schemeClr val="dk1"/>
                </a:solidFill>
                <a:latin typeface="Century Gothic" panose="020B0502020202020204" pitchFamily="34" charset="0"/>
              </a:rPr>
              <a:t>LogicGate</a:t>
            </a:r>
            <a:r>
              <a:rPr lang="en-US" sz="1100" dirty="0">
                <a:solidFill>
                  <a:schemeClr val="dk1"/>
                </a:solidFill>
                <a:latin typeface="Century Gothic" panose="020B0502020202020204" pitchFamily="34" charset="0"/>
              </a:rPr>
              <a:t>, Nessus Vulnerability Scanner, Burp Suite, etc.</a:t>
            </a:r>
            <a:endParaRPr sz="1100" b="1" dirty="0">
              <a:solidFill>
                <a:schemeClr val="dk1"/>
              </a:solidFill>
              <a:highlight>
                <a:srgbClr val="FFFF00"/>
              </a:highlight>
              <a:latin typeface="Century Gothic" panose="020B0502020202020204" pitchFamily="34" charset="0"/>
            </a:endParaRPr>
          </a:p>
          <a:p>
            <a:pPr marL="0" marR="0" lvl="0" indent="0" algn="l" rtl="0">
              <a:spcBef>
                <a:spcPts val="0"/>
              </a:spcBef>
              <a:spcAft>
                <a:spcPts val="0"/>
              </a:spcAft>
              <a:buNone/>
            </a:pPr>
            <a:endParaRPr sz="1000" dirty="0">
              <a:solidFill>
                <a:schemeClr val="dk1"/>
              </a:solidFill>
              <a:latin typeface="Century Gothic" panose="020B0502020202020204" pitchFamily="34" charset="0"/>
            </a:endParaRPr>
          </a:p>
          <a:p>
            <a:pPr marL="0" marR="0" lvl="0" indent="0" algn="l" rtl="0">
              <a:spcBef>
                <a:spcPts val="0"/>
              </a:spcBef>
              <a:spcAft>
                <a:spcPts val="0"/>
              </a:spcAft>
              <a:buNone/>
            </a:pPr>
            <a:endParaRPr sz="1000" dirty="0">
              <a:solidFill>
                <a:schemeClr val="dk1"/>
              </a:solidFill>
              <a:latin typeface="Century Gothic" panose="020B0502020202020204" pitchFamily="34" charset="0"/>
            </a:endParaRPr>
          </a:p>
          <a:p>
            <a:pPr marL="0" marR="0" lvl="0" indent="0" algn="l" rtl="0">
              <a:spcBef>
                <a:spcPts val="0"/>
              </a:spcBef>
              <a:spcAft>
                <a:spcPts val="0"/>
              </a:spcAft>
              <a:buNone/>
            </a:pPr>
            <a:endParaRPr sz="1000" dirty="0">
              <a:solidFill>
                <a:schemeClr val="dk1"/>
              </a:solidFill>
              <a:latin typeface="Century Gothic" panose="020B0502020202020204" pitchFamily="34" charset="0"/>
            </a:endParaRPr>
          </a:p>
        </p:txBody>
      </p:sp>
      <p:sp>
        <p:nvSpPr>
          <p:cNvPr id="95" name="Google Shape;95;g13abecc9fd5_0_17"/>
          <p:cNvSpPr/>
          <p:nvPr/>
        </p:nvSpPr>
        <p:spPr>
          <a:xfrm>
            <a:off x="4448555" y="1400389"/>
            <a:ext cx="3415799" cy="133598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highlight>
                  <a:srgbClr val="FFFFFF"/>
                </a:highlight>
                <a:latin typeface="Century Gothic" panose="020B0502020202020204" pitchFamily="34" charset="0"/>
              </a:rPr>
              <a:t>Administer, monitor and troubleshoot security systems to ensure they work properly. Conduct testing on security components such as VPN, firewalls, and instruction detection systems. Able to educate staff on data protection and security systems best practices.</a:t>
            </a:r>
            <a:endParaRPr sz="1100" dirty="0">
              <a:highlight>
                <a:srgbClr val="FFFFFF"/>
              </a:highlight>
              <a:latin typeface="Century Gothic" panose="020B0502020202020204" pitchFamily="34" charset="0"/>
            </a:endParaRPr>
          </a:p>
          <a:p>
            <a:pPr marL="0" lvl="0" indent="0" algn="l" rtl="0">
              <a:lnSpc>
                <a:spcPct val="115000"/>
              </a:lnSpc>
              <a:spcBef>
                <a:spcPts val="0"/>
              </a:spcBef>
              <a:spcAft>
                <a:spcPts val="0"/>
              </a:spcAft>
              <a:buNone/>
            </a:pPr>
            <a:endParaRPr sz="900" dirty="0">
              <a:highlight>
                <a:srgbClr val="FFFFFF"/>
              </a:highlight>
              <a:latin typeface="Century Gothic" panose="020B0502020202020204" pitchFamily="34" charset="0"/>
            </a:endParaRPr>
          </a:p>
        </p:txBody>
      </p:sp>
      <p:sp>
        <p:nvSpPr>
          <p:cNvPr id="96" name="Google Shape;96;g13abecc9fd5_0_17"/>
          <p:cNvSpPr/>
          <p:nvPr/>
        </p:nvSpPr>
        <p:spPr>
          <a:xfrm>
            <a:off x="8325612" y="1400389"/>
            <a:ext cx="3314700" cy="8189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latin typeface="Century Gothic" panose="020B0502020202020204" pitchFamily="34" charset="0"/>
              </a:rPr>
              <a:t>Progressive experience in project management, communication, team building and technical expertise. Able to present new ideas clearly and concisely to co-workers</a:t>
            </a:r>
            <a:endParaRPr sz="1100" dirty="0">
              <a:latin typeface="Century Gothic" panose="020B0502020202020204" pitchFamily="34" charset="0"/>
            </a:endParaRPr>
          </a:p>
        </p:txBody>
      </p:sp>
      <p:cxnSp>
        <p:nvCxnSpPr>
          <p:cNvPr id="97" name="Google Shape;97;g13abecc9fd5_0_17"/>
          <p:cNvCxnSpPr/>
          <p:nvPr/>
        </p:nvCxnSpPr>
        <p:spPr>
          <a:xfrm>
            <a:off x="3910135" y="3925825"/>
            <a:ext cx="1146750" cy="1"/>
          </a:xfrm>
          <a:prstGeom prst="straightConnector1">
            <a:avLst/>
          </a:prstGeom>
          <a:noFill/>
          <a:ln w="12700" cap="flat" cmpd="sng">
            <a:solidFill>
              <a:schemeClr val="dk1"/>
            </a:solidFill>
            <a:prstDash val="solid"/>
            <a:miter lim="800000"/>
            <a:headEnd type="none" w="sm" len="sm"/>
            <a:tailEnd type="triangle" w="med" len="med"/>
          </a:ln>
        </p:spPr>
      </p:cxnSp>
      <p:sp>
        <p:nvSpPr>
          <p:cNvPr id="2" name="Rectangle 1"/>
          <p:cNvSpPr/>
          <p:nvPr/>
        </p:nvSpPr>
        <p:spPr>
          <a:xfrm>
            <a:off x="7165093" y="4241608"/>
            <a:ext cx="1313276" cy="1446550"/>
          </a:xfrm>
          <a:prstGeom prst="rect">
            <a:avLst/>
          </a:prstGeom>
        </p:spPr>
        <p:txBody>
          <a:bodyPr wrap="square">
            <a:spAutoFit/>
          </a:bodyPr>
          <a:lstStyle/>
          <a:p>
            <a:pPr lvl="0"/>
            <a:r>
              <a:rPr lang="en-US" sz="1100" dirty="0">
                <a:solidFill>
                  <a:schemeClr val="dk1"/>
                </a:solidFill>
                <a:latin typeface="Century Gothic" panose="020B0502020202020204" pitchFamily="34" charset="0"/>
              </a:rPr>
              <a:t>5-7 years experience + Bachelor’s degree + Advanced degree in Management (preferred)</a:t>
            </a:r>
            <a:endParaRPr lang="en-US" sz="1100" dirty="0">
              <a:latin typeface="Century Gothic" panose="020B0502020202020204" pitchFamily="34" charset="0"/>
            </a:endParaRPr>
          </a:p>
        </p:txBody>
      </p:sp>
      <p:sp>
        <p:nvSpPr>
          <p:cNvPr id="3" name="Rectangle 2"/>
          <p:cNvSpPr/>
          <p:nvPr/>
        </p:nvSpPr>
        <p:spPr>
          <a:xfrm>
            <a:off x="3755932" y="4343399"/>
            <a:ext cx="1476375" cy="1242969"/>
          </a:xfrm>
          <a:prstGeom prst="rect">
            <a:avLst/>
          </a:prstGeom>
        </p:spPr>
        <p:txBody>
          <a:bodyPr wrap="square">
            <a:spAutoFit/>
          </a:bodyPr>
          <a:lstStyle/>
          <a:p>
            <a:pPr lvl="0">
              <a:lnSpc>
                <a:spcPct val="115000"/>
              </a:lnSpc>
            </a:pPr>
            <a:r>
              <a:rPr lang="en-US" sz="1100" dirty="0">
                <a:highlight>
                  <a:srgbClr val="FFFF00"/>
                </a:highlight>
                <a:latin typeface="Century Gothic" panose="020B0502020202020204" pitchFamily="34" charset="0"/>
              </a:rPr>
              <a:t>All entry level + </a:t>
            </a:r>
          </a:p>
          <a:p>
            <a:pPr lvl="0">
              <a:lnSpc>
                <a:spcPct val="115000"/>
              </a:lnSpc>
            </a:pPr>
            <a:r>
              <a:rPr lang="en-US" sz="1100" dirty="0">
                <a:highlight>
                  <a:srgbClr val="FFFF00"/>
                </a:highlight>
                <a:latin typeface="Century Gothic" panose="020B0502020202020204" pitchFamily="34" charset="0"/>
              </a:rPr>
              <a:t>3-5 years experience </a:t>
            </a:r>
            <a:r>
              <a:rPr lang="en-US" sz="1100" dirty="0">
                <a:highlight>
                  <a:srgbClr val="FFFFFF"/>
                </a:highlight>
                <a:latin typeface="Century Gothic" panose="020B0502020202020204" pitchFamily="34" charset="0"/>
              </a:rPr>
              <a:t>+ Bachelor’s degree in IT or CS (preferred)</a:t>
            </a:r>
          </a:p>
        </p:txBody>
      </p:sp>
      <p:sp>
        <p:nvSpPr>
          <p:cNvPr id="18" name="Rectangle 17"/>
          <p:cNvSpPr/>
          <p:nvPr/>
        </p:nvSpPr>
        <p:spPr>
          <a:xfrm>
            <a:off x="185938" y="4343640"/>
            <a:ext cx="1710487" cy="1107996"/>
          </a:xfrm>
          <a:prstGeom prst="rect">
            <a:avLst/>
          </a:prstGeom>
        </p:spPr>
        <p:txBody>
          <a:bodyPr wrap="square">
            <a:spAutoFit/>
          </a:bodyPr>
          <a:lstStyle/>
          <a:p>
            <a:pPr lvl="0"/>
            <a:r>
              <a:rPr lang="en-US" sz="1100" dirty="0">
                <a:solidFill>
                  <a:schemeClr val="dk1"/>
                </a:solidFill>
                <a:highlight>
                  <a:srgbClr val="FFFF00"/>
                </a:highlight>
                <a:latin typeface="Century Gothic" panose="020B0502020202020204" pitchFamily="34" charset="0"/>
              </a:rPr>
              <a:t>1-3 years experience in Network Security;</a:t>
            </a:r>
          </a:p>
          <a:p>
            <a:pPr lvl="0" algn="ctr"/>
            <a:r>
              <a:rPr lang="en-US" sz="1100" dirty="0">
                <a:solidFill>
                  <a:schemeClr val="dk1"/>
                </a:solidFill>
                <a:latin typeface="Century Gothic" panose="020B0502020202020204" pitchFamily="34" charset="0"/>
              </a:rPr>
              <a:t>  - </a:t>
            </a:r>
            <a:r>
              <a:rPr lang="en-US" sz="1100" i="1" dirty="0">
                <a:solidFill>
                  <a:schemeClr val="dk1"/>
                </a:solidFill>
                <a:latin typeface="Century Gothic" panose="020B0502020202020204" pitchFamily="34" charset="0"/>
              </a:rPr>
              <a:t>and/or</a:t>
            </a:r>
            <a:r>
              <a:rPr lang="en-US" sz="1100" dirty="0">
                <a:solidFill>
                  <a:schemeClr val="dk1"/>
                </a:solidFill>
                <a:latin typeface="Century Gothic" panose="020B0502020202020204" pitchFamily="34" charset="0"/>
              </a:rPr>
              <a:t> -</a:t>
            </a:r>
          </a:p>
          <a:p>
            <a:pPr lvl="0"/>
            <a:r>
              <a:rPr lang="en-US" sz="1100" dirty="0">
                <a:solidFill>
                  <a:schemeClr val="dk1"/>
                </a:solidFill>
                <a:latin typeface="Century Gothic" panose="020B0502020202020204" pitchFamily="34" charset="0"/>
              </a:rPr>
              <a:t>Associate’s/Bachelor’s degree</a:t>
            </a:r>
            <a:r>
              <a:rPr lang="en-US" sz="1100" b="1" dirty="0">
                <a:solidFill>
                  <a:schemeClr val="dk1"/>
                </a:solidFill>
                <a:latin typeface="Century Gothic" panose="020B0502020202020204" pitchFamily="34" charset="0"/>
              </a:rPr>
              <a:t> </a:t>
            </a:r>
            <a:r>
              <a:rPr lang="en-US" sz="1100" dirty="0">
                <a:solidFill>
                  <a:schemeClr val="dk1"/>
                </a:solidFill>
                <a:latin typeface="Century Gothic" panose="020B0502020202020204" pitchFamily="34" charset="0"/>
              </a:rPr>
              <a:t>in IT or CS (preferred)</a:t>
            </a:r>
          </a:p>
        </p:txBody>
      </p:sp>
      <p:cxnSp>
        <p:nvCxnSpPr>
          <p:cNvPr id="20" name="Google Shape;97;g13abecc9fd5_0_17"/>
          <p:cNvCxnSpPr/>
          <p:nvPr/>
        </p:nvCxnSpPr>
        <p:spPr>
          <a:xfrm>
            <a:off x="3842838" y="6087093"/>
            <a:ext cx="1146750" cy="1"/>
          </a:xfrm>
          <a:prstGeom prst="straightConnector1">
            <a:avLst/>
          </a:prstGeom>
          <a:noFill/>
          <a:ln w="12700" cap="flat" cmpd="sng">
            <a:solidFill>
              <a:schemeClr val="dk1"/>
            </a:solidFill>
            <a:prstDash val="solid"/>
            <a:miter lim="800000"/>
            <a:headEnd type="none" w="sm" len="sm"/>
            <a:tailEnd type="triangle" w="med" len="med"/>
          </a:ln>
        </p:spPr>
      </p:cxnSp>
      <p:cxnSp>
        <p:nvCxnSpPr>
          <p:cNvPr id="21" name="Google Shape;97;g13abecc9fd5_0_17"/>
          <p:cNvCxnSpPr/>
          <p:nvPr/>
        </p:nvCxnSpPr>
        <p:spPr>
          <a:xfrm>
            <a:off x="7211638" y="3930281"/>
            <a:ext cx="1146750" cy="1"/>
          </a:xfrm>
          <a:prstGeom prst="straightConnector1">
            <a:avLst/>
          </a:prstGeom>
          <a:noFill/>
          <a:ln w="12700" cap="flat" cmpd="sng">
            <a:solidFill>
              <a:schemeClr val="dk1"/>
            </a:solidFill>
            <a:prstDash val="solid"/>
            <a:miter lim="800000"/>
            <a:headEnd type="none" w="sm" len="sm"/>
            <a:tailEnd type="triangle" w="med" len="med"/>
          </a:ln>
        </p:spPr>
      </p:cxnSp>
      <p:cxnSp>
        <p:nvCxnSpPr>
          <p:cNvPr id="22" name="Google Shape;97;g13abecc9fd5_0_17"/>
          <p:cNvCxnSpPr/>
          <p:nvPr/>
        </p:nvCxnSpPr>
        <p:spPr>
          <a:xfrm>
            <a:off x="7211638" y="6170826"/>
            <a:ext cx="1146750" cy="1"/>
          </a:xfrm>
          <a:prstGeom prst="straightConnector1">
            <a:avLst/>
          </a:prstGeom>
          <a:noFill/>
          <a:ln w="12700" cap="flat" cmpd="sng">
            <a:solidFill>
              <a:schemeClr val="dk1"/>
            </a:solidFill>
            <a:prstDash val="solid"/>
            <a:miter lim="800000"/>
            <a:headEnd type="none" w="sm" len="sm"/>
            <a:tailEnd type="triangle" w="med" len="med"/>
          </a:ln>
        </p:spPr>
      </p:cxnSp>
    </p:spTree>
    <p:extLst>
      <p:ext uri="{BB962C8B-B14F-4D97-AF65-F5344CB8AC3E}">
        <p14:creationId xmlns:p14="http://schemas.microsoft.com/office/powerpoint/2010/main" val="393617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383862-601D-2E5F-6E44-EA5A00115099}"/>
              </a:ext>
            </a:extLst>
          </p:cNvPr>
          <p:cNvSpPr>
            <a:spLocks noGrp="1"/>
          </p:cNvSpPr>
          <p:nvPr>
            <p:ph type="title"/>
          </p:nvPr>
        </p:nvSpPr>
        <p:spPr>
          <a:xfrm>
            <a:off x="357757" y="1677341"/>
            <a:ext cx="3342602" cy="3471120"/>
          </a:xfrm>
        </p:spPr>
        <p:txBody>
          <a:bodyPr vert="horz" lIns="91440" tIns="45720" rIns="91440" bIns="45720" rtlCol="0" anchor="ctr">
            <a:normAutofit fontScale="90000"/>
          </a:bodyPr>
          <a:lstStyle/>
          <a:p>
            <a:r>
              <a:rPr lang="en-US" sz="7200" b="1" kern="1200" dirty="0">
                <a:solidFill>
                  <a:srgbClr val="FFFFFF"/>
                </a:solidFill>
                <a:latin typeface="+mj-lt"/>
                <a:ea typeface="+mj-ea"/>
                <a:cs typeface="+mj-cs"/>
              </a:rPr>
              <a:t>LET’S TALK ABOUT IT</a:t>
            </a:r>
            <a:endParaRPr lang="en-US" sz="6000" b="1" i="1" kern="1200"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xmlns="" id="{90C4770D-8269-A42F-9287-C192CF551F71}"/>
              </a:ext>
            </a:extLst>
          </p:cNvPr>
          <p:cNvSpPr>
            <a:spLocks noGrp="1"/>
          </p:cNvSpPr>
          <p:nvPr>
            <p:ph idx="1"/>
          </p:nvPr>
        </p:nvSpPr>
        <p:spPr>
          <a:xfrm>
            <a:off x="4211392" y="141668"/>
            <a:ext cx="7396408" cy="6542467"/>
          </a:xfrm>
        </p:spPr>
        <p:txBody>
          <a:bodyPr vert="horz" lIns="91440" tIns="45720" rIns="91440" bIns="45720" rtlCol="0" anchor="ctr">
            <a:normAutofit/>
          </a:bodyPr>
          <a:lstStyle/>
          <a:p>
            <a:pPr>
              <a:lnSpc>
                <a:spcPct val="100000"/>
              </a:lnSpc>
            </a:pPr>
            <a:r>
              <a:rPr lang="en-US" dirty="0">
                <a:latin typeface="Century Gothic" panose="020B0502020202020204" pitchFamily="34" charset="0"/>
              </a:rPr>
              <a:t>Do these career pathway maps align  with your local experience/knowledge?  </a:t>
            </a:r>
          </a:p>
          <a:p>
            <a:pPr>
              <a:lnSpc>
                <a:spcPct val="100000"/>
              </a:lnSpc>
            </a:pPr>
            <a:r>
              <a:rPr lang="en-US" dirty="0">
                <a:latin typeface="Century Gothic" panose="020B0502020202020204" pitchFamily="34" charset="0"/>
              </a:rPr>
              <a:t>Have you used this or a similar approach to map/develop career pathways in your regions?</a:t>
            </a:r>
            <a:endParaRPr lang="en-US" sz="1600" b="1" dirty="0">
              <a:latin typeface="Century Gothic" panose="020B0502020202020204" pitchFamily="34" charset="0"/>
            </a:endParaRPr>
          </a:p>
          <a:p>
            <a:pPr>
              <a:lnSpc>
                <a:spcPct val="100000"/>
              </a:lnSpc>
            </a:pPr>
            <a:r>
              <a:rPr lang="en-US" dirty="0">
                <a:latin typeface="Century Gothic" panose="020B0502020202020204" pitchFamily="34" charset="0"/>
              </a:rPr>
              <a:t>How are career pathway maps in general potentially useful/beneficial to job seekers, career counselors, and/or employer partners?</a:t>
            </a:r>
          </a:p>
        </p:txBody>
      </p:sp>
      <p:sp>
        <p:nvSpPr>
          <p:cNvPr id="7" name="Rectangle 6">
            <a:extLst>
              <a:ext uri="{FF2B5EF4-FFF2-40B4-BE49-F238E27FC236}">
                <a16:creationId xmlns:a16="http://schemas.microsoft.com/office/drawing/2014/main" xmlns="" id="{7A5D2A43-E613-4861-B777-A0FBFF474536}"/>
              </a:ext>
              <a:ext uri="{C183D7F6-B498-43B3-948B-1728B52AA6E4}">
                <adec:decorative xmlns:adec="http://schemas.microsoft.com/office/drawing/2017/decorative" xmlns="" val="1"/>
              </a:ext>
            </a:extLst>
          </p:cNvPr>
          <p:cNvSpPr/>
          <p:nvPr/>
        </p:nvSpPr>
        <p:spPr>
          <a:xfrm>
            <a:off x="11607800" y="0"/>
            <a:ext cx="584200" cy="584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878E9E76-0170-4D84-BCC3-07E8CC1CF330}"/>
              </a:ext>
              <a:ext uri="{C183D7F6-B498-43B3-948B-1728B52AA6E4}">
                <adec:decorative xmlns:adec="http://schemas.microsoft.com/office/drawing/2017/decorative" xmlns="" val="1"/>
              </a:ext>
            </a:extLst>
          </p:cNvPr>
          <p:cNvSpPr/>
          <p:nvPr/>
        </p:nvSpPr>
        <p:spPr>
          <a:xfrm>
            <a:off x="0" y="0"/>
            <a:ext cx="42113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xmlns="" id="{F880B348-797E-4E5D-A6A9-6934534405EB}"/>
              </a:ext>
            </a:extLst>
          </p:cNvPr>
          <p:cNvSpPr txBox="1">
            <a:spLocks/>
          </p:cNvSpPr>
          <p:nvPr/>
        </p:nvSpPr>
        <p:spPr>
          <a:xfrm>
            <a:off x="584200" y="1709539"/>
            <a:ext cx="3342602" cy="34711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00B050"/>
                </a:solidFill>
                <a:latin typeface="Century Gothic" panose="020B0502020202020204" pitchFamily="34" charset="0"/>
              </a:rPr>
              <a:t>LET’S TALK ABOUT IT</a:t>
            </a:r>
            <a:endParaRPr lang="en-US" sz="6000" b="1" i="1"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389096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383862-601D-2E5F-6E44-EA5A00115099}"/>
              </a:ext>
            </a:extLst>
          </p:cNvPr>
          <p:cNvSpPr>
            <a:spLocks noGrp="1"/>
          </p:cNvSpPr>
          <p:nvPr>
            <p:ph type="title"/>
          </p:nvPr>
        </p:nvSpPr>
        <p:spPr>
          <a:xfrm>
            <a:off x="558371" y="1216627"/>
            <a:ext cx="3062044" cy="3119113"/>
          </a:xfrm>
        </p:spPr>
        <p:txBody>
          <a:bodyPr vert="horz" lIns="91440" tIns="45720" rIns="91440" bIns="45720" rtlCol="0" anchor="ctr">
            <a:normAutofit/>
          </a:bodyPr>
          <a:lstStyle/>
          <a:p>
            <a:r>
              <a:rPr lang="en-US" sz="7200" b="1" kern="1200" dirty="0">
                <a:solidFill>
                  <a:srgbClr val="FFFFFF"/>
                </a:solidFill>
                <a:latin typeface="+mj-lt"/>
                <a:ea typeface="+mj-ea"/>
                <a:cs typeface="+mj-cs"/>
              </a:rPr>
              <a:t>TAKE –AWAYS</a:t>
            </a:r>
            <a:endParaRPr lang="en-US" sz="6000" b="1" i="1" kern="1200"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xmlns="" id="{90C4770D-8269-A42F-9287-C192CF551F71}"/>
              </a:ext>
            </a:extLst>
          </p:cNvPr>
          <p:cNvSpPr>
            <a:spLocks noGrp="1"/>
          </p:cNvSpPr>
          <p:nvPr>
            <p:ph idx="1"/>
          </p:nvPr>
        </p:nvSpPr>
        <p:spPr>
          <a:xfrm>
            <a:off x="3832450" y="292100"/>
            <a:ext cx="8135549" cy="7068448"/>
          </a:xfrm>
        </p:spPr>
        <p:txBody>
          <a:bodyPr vert="horz" lIns="91440" tIns="45720" rIns="91440" bIns="45720" rtlCol="0" anchor="t">
            <a:normAutofit/>
          </a:bodyPr>
          <a:lstStyle/>
          <a:p>
            <a:pPr>
              <a:lnSpc>
                <a:spcPct val="100000"/>
              </a:lnSpc>
            </a:pPr>
            <a:r>
              <a:rPr lang="en-US" sz="1600" b="1" dirty="0">
                <a:latin typeface="Century Gothic" panose="020B0502020202020204" pitchFamily="34" charset="0"/>
              </a:rPr>
              <a:t>Help other organizations help you: </a:t>
            </a:r>
          </a:p>
          <a:p>
            <a:pPr marL="971516" lvl="1" indent="-285750">
              <a:lnSpc>
                <a:spcPct val="100000"/>
              </a:lnSpc>
            </a:pPr>
            <a:r>
              <a:rPr lang="en-US" sz="1600" dirty="0">
                <a:latin typeface="Century Gothic" panose="020B0502020202020204" pitchFamily="34" charset="0"/>
              </a:rPr>
              <a:t>Identify need/problem employers face; suggest holistic approach(es) to design and implement measurable solutions</a:t>
            </a:r>
          </a:p>
          <a:p>
            <a:pPr marL="971516" lvl="1" indent="-285750">
              <a:lnSpc>
                <a:spcPct val="100000"/>
              </a:lnSpc>
            </a:pPr>
            <a:r>
              <a:rPr lang="en-US" sz="1600" dirty="0">
                <a:latin typeface="Century Gothic" panose="020B0502020202020204" pitchFamily="34" charset="0"/>
                <a:ea typeface="+mn-lt"/>
                <a:cs typeface="+mn-lt"/>
              </a:rPr>
              <a:t>Create/schedule </a:t>
            </a:r>
            <a:r>
              <a:rPr lang="en-US" sz="1600" dirty="0" err="1">
                <a:latin typeface="Century Gothic" panose="020B0502020202020204" pitchFamily="34" charset="0"/>
                <a:ea typeface="+mn-lt"/>
                <a:cs typeface="+mn-lt"/>
              </a:rPr>
              <a:t>convenings</a:t>
            </a:r>
            <a:r>
              <a:rPr lang="en-US" sz="1600" dirty="0">
                <a:latin typeface="Century Gothic" panose="020B0502020202020204" pitchFamily="34" charset="0"/>
                <a:ea typeface="+mn-lt"/>
                <a:cs typeface="+mn-lt"/>
              </a:rPr>
              <a:t>: </a:t>
            </a:r>
            <a:r>
              <a:rPr lang="en-US" sz="1600" dirty="0">
                <a:latin typeface="Century Gothic" panose="020B0502020202020204" pitchFamily="34" charset="0"/>
              </a:rPr>
              <a:t>Invite workforce development pros, training providers, recruiters, policymakers, educators, etc.)</a:t>
            </a:r>
          </a:p>
          <a:p>
            <a:pPr marL="971516" lvl="1" indent="-285750">
              <a:lnSpc>
                <a:spcPct val="100000"/>
              </a:lnSpc>
            </a:pPr>
            <a:r>
              <a:rPr lang="en-US" sz="1600" dirty="0">
                <a:latin typeface="Century Gothic" panose="020B0502020202020204" pitchFamily="34" charset="0"/>
                <a:ea typeface="+mn-lt"/>
                <a:cs typeface="+mn-lt"/>
              </a:rPr>
              <a:t>Support digital jobs strategy by offering </a:t>
            </a:r>
            <a:r>
              <a:rPr lang="en-US" sz="1600" dirty="0">
                <a:latin typeface="Century Gothic" panose="020B0502020202020204" pitchFamily="34" charset="0"/>
              </a:rPr>
              <a:t>suggestions &amp; solutions</a:t>
            </a:r>
            <a:endParaRPr lang="en-US" sz="1600" dirty="0">
              <a:latin typeface="Century Gothic" panose="020B0502020202020204" pitchFamily="34" charset="0"/>
              <a:ea typeface="+mn-lt"/>
              <a:cs typeface="+mn-lt"/>
            </a:endParaRPr>
          </a:p>
          <a:p>
            <a:pPr>
              <a:lnSpc>
                <a:spcPct val="100000"/>
              </a:lnSpc>
            </a:pPr>
            <a:r>
              <a:rPr lang="en-US" sz="1600" b="1" dirty="0">
                <a:latin typeface="Century Gothic" panose="020B0502020202020204" pitchFamily="34" charset="0"/>
                <a:ea typeface="+mn-lt"/>
                <a:cs typeface="+mn-lt"/>
              </a:rPr>
              <a:t>Spread &amp; sow knowledge and expertise:</a:t>
            </a:r>
          </a:p>
          <a:p>
            <a:pPr marL="971516" lvl="1" indent="-285750">
              <a:lnSpc>
                <a:spcPct val="100000"/>
              </a:lnSpc>
            </a:pPr>
            <a:r>
              <a:rPr lang="en-US" sz="1600" dirty="0">
                <a:latin typeface="Century Gothic" panose="020B0502020202020204" pitchFamily="34" charset="0"/>
              </a:rPr>
              <a:t>Maintain library of </a:t>
            </a:r>
            <a:r>
              <a:rPr lang="en-US" sz="1600" dirty="0" err="1">
                <a:latin typeface="Century Gothic" panose="020B0502020202020204" pitchFamily="34" charset="0"/>
              </a:rPr>
              <a:t>convenings</a:t>
            </a:r>
            <a:r>
              <a:rPr lang="en-US" sz="1600" dirty="0">
                <a:latin typeface="Century Gothic" panose="020B0502020202020204" pitchFamily="34" charset="0"/>
              </a:rPr>
              <a:t> on shared drive, website, newsletters</a:t>
            </a:r>
          </a:p>
          <a:p>
            <a:pPr marL="971516" lvl="1" indent="-285750">
              <a:lnSpc>
                <a:spcPct val="100000"/>
              </a:lnSpc>
            </a:pPr>
            <a:r>
              <a:rPr lang="en-US" sz="1600" dirty="0">
                <a:latin typeface="Century Gothic" panose="020B0502020202020204" pitchFamily="34" charset="0"/>
              </a:rPr>
              <a:t>Staff convenings; include in staff job descriptions to ensure priority</a:t>
            </a:r>
          </a:p>
          <a:p>
            <a:pPr marL="971516" lvl="1" indent="-285750">
              <a:lnSpc>
                <a:spcPct val="100000"/>
              </a:lnSpc>
            </a:pPr>
            <a:r>
              <a:rPr lang="en-US" sz="1600" dirty="0">
                <a:latin typeface="Century Gothic" panose="020B0502020202020204" pitchFamily="34" charset="0"/>
                <a:ea typeface="+mn-lt"/>
                <a:cs typeface="+mn-lt"/>
              </a:rPr>
              <a:t>Track data; record and learn from successes </a:t>
            </a:r>
            <a:r>
              <a:rPr lang="en-US" sz="1600" i="1" dirty="0">
                <a:latin typeface="Century Gothic" panose="020B0502020202020204" pitchFamily="34" charset="0"/>
                <a:ea typeface="+mn-lt"/>
                <a:cs typeface="+mn-lt"/>
              </a:rPr>
              <a:t>and</a:t>
            </a:r>
            <a:r>
              <a:rPr lang="en-US" sz="1600" dirty="0">
                <a:latin typeface="Century Gothic" panose="020B0502020202020204" pitchFamily="34" charset="0"/>
                <a:ea typeface="+mn-lt"/>
                <a:cs typeface="+mn-lt"/>
              </a:rPr>
              <a:t> failures</a:t>
            </a:r>
            <a:endParaRPr lang="en-US" sz="1600" dirty="0">
              <a:latin typeface="Century Gothic" panose="020B0502020202020204" pitchFamily="34" charset="0"/>
            </a:endParaRPr>
          </a:p>
          <a:p>
            <a:pPr>
              <a:lnSpc>
                <a:spcPct val="100000"/>
              </a:lnSpc>
            </a:pPr>
            <a:r>
              <a:rPr lang="en-US" sz="1600" b="1" dirty="0">
                <a:latin typeface="Century Gothic" panose="020B0502020202020204" pitchFamily="34" charset="0"/>
                <a:ea typeface="+mn-lt"/>
                <a:cs typeface="+mn-lt"/>
              </a:rPr>
              <a:t>Inform, Influence, &amp; Engage P</a:t>
            </a:r>
            <a:r>
              <a:rPr lang="en-US" sz="1600" b="1" dirty="0">
                <a:latin typeface="Century Gothic" panose="020B0502020202020204" pitchFamily="34" charset="0"/>
              </a:rPr>
              <a:t>riority Demographics:</a:t>
            </a:r>
            <a:endParaRPr lang="en-US" sz="1600" b="1" dirty="0">
              <a:solidFill>
                <a:srgbClr val="595959"/>
              </a:solidFill>
              <a:latin typeface="Century Gothic" panose="020B0502020202020204" pitchFamily="34" charset="0"/>
            </a:endParaRPr>
          </a:p>
          <a:p>
            <a:pPr marL="971516" lvl="1" indent="-285750">
              <a:lnSpc>
                <a:spcPct val="100000"/>
              </a:lnSpc>
            </a:pPr>
            <a:r>
              <a:rPr lang="en-US" sz="1600" dirty="0">
                <a:latin typeface="Century Gothic" panose="020B0502020202020204" pitchFamily="34" charset="0"/>
                <a:ea typeface="+mn-lt"/>
                <a:cs typeface="+mn-lt"/>
              </a:rPr>
              <a:t>Collaborating with employers helps workforce development staff understand relevant skills/training needs &amp; improves jobseeker services</a:t>
            </a:r>
          </a:p>
          <a:p>
            <a:pPr marL="971516" lvl="1" indent="-285750">
              <a:lnSpc>
                <a:spcPct val="100000"/>
              </a:lnSpc>
            </a:pPr>
            <a:r>
              <a:rPr lang="en-US" sz="1600" dirty="0">
                <a:latin typeface="Century Gothic" panose="020B0502020202020204" pitchFamily="34" charset="0"/>
                <a:ea typeface="+mn-lt"/>
                <a:cs typeface="+mn-lt"/>
              </a:rPr>
              <a:t>More connections/partners = more opportunities for priority demographics</a:t>
            </a:r>
          </a:p>
          <a:p>
            <a:pPr marL="231775" lvl="1" indent="-231775">
              <a:lnSpc>
                <a:spcPct val="100000"/>
              </a:lnSpc>
            </a:pPr>
            <a:r>
              <a:rPr lang="en-US" sz="1600" b="1" dirty="0">
                <a:latin typeface="Century Gothic" panose="020B0502020202020204" pitchFamily="34" charset="0"/>
              </a:rPr>
              <a:t>Tap motivated partners &amp; robust partnerships to advance your digital jobs strategy:</a:t>
            </a:r>
          </a:p>
          <a:p>
            <a:pPr marL="971516" lvl="1" indent="-285750">
              <a:lnSpc>
                <a:spcPct val="100000"/>
              </a:lnSpc>
            </a:pPr>
            <a:r>
              <a:rPr lang="en-US" sz="1600" b="1" dirty="0">
                <a:latin typeface="Century Gothic" panose="020B0502020202020204" pitchFamily="34" charset="0"/>
                <a:cs typeface="Arial"/>
              </a:rPr>
              <a:t>Short term</a:t>
            </a:r>
            <a:r>
              <a:rPr lang="en-US" sz="1600" dirty="0">
                <a:latin typeface="Century Gothic" panose="020B0502020202020204" pitchFamily="34" charset="0"/>
                <a:cs typeface="Arial"/>
              </a:rPr>
              <a:t>: Engage stakeholders quickly and consistently; establish new partnerships; host convenings; share info to the wider network</a:t>
            </a:r>
          </a:p>
          <a:p>
            <a:pPr marL="971516" lvl="1" indent="-285750">
              <a:lnSpc>
                <a:spcPct val="100000"/>
              </a:lnSpc>
            </a:pPr>
            <a:r>
              <a:rPr lang="en-US" sz="1600" b="1" dirty="0">
                <a:latin typeface="Century Gothic" panose="020B0502020202020204" pitchFamily="34" charset="0"/>
                <a:cs typeface="Arial"/>
              </a:rPr>
              <a:t>Long term</a:t>
            </a:r>
            <a:r>
              <a:rPr lang="en-US" sz="1600" dirty="0">
                <a:latin typeface="Century Gothic" panose="020B0502020202020204" pitchFamily="34" charset="0"/>
                <a:cs typeface="Arial"/>
              </a:rPr>
              <a:t>: Expand tech opportunities (training, funding, etc.) and promote jobs between Greater Boston and Central MA; connect trainers, job seekers, &amp; businesses</a:t>
            </a:r>
            <a:endParaRPr lang="en-US" sz="1600" dirty="0">
              <a:solidFill>
                <a:srgbClr val="FF0000"/>
              </a:solidFill>
              <a:ea typeface="+mn-lt"/>
              <a:cs typeface="+mn-lt"/>
            </a:endParaRPr>
          </a:p>
        </p:txBody>
      </p:sp>
      <p:sp>
        <p:nvSpPr>
          <p:cNvPr id="7" name="Rectangle 6">
            <a:extLst>
              <a:ext uri="{FF2B5EF4-FFF2-40B4-BE49-F238E27FC236}">
                <a16:creationId xmlns:a16="http://schemas.microsoft.com/office/drawing/2014/main" xmlns="" id="{7A5D2A43-E613-4861-B777-A0FBFF474536}"/>
              </a:ext>
              <a:ext uri="{C183D7F6-B498-43B3-948B-1728B52AA6E4}">
                <adec:decorative xmlns:adec="http://schemas.microsoft.com/office/drawing/2017/decorative" xmlns="" val="1"/>
              </a:ext>
            </a:extLst>
          </p:cNvPr>
          <p:cNvSpPr/>
          <p:nvPr/>
        </p:nvSpPr>
        <p:spPr>
          <a:xfrm>
            <a:off x="11607800" y="0"/>
            <a:ext cx="584200" cy="584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878E9E76-0170-4D84-BCC3-07E8CC1CF330}"/>
              </a:ext>
              <a:ext uri="{C183D7F6-B498-43B3-948B-1728B52AA6E4}">
                <adec:decorative xmlns:adec="http://schemas.microsoft.com/office/drawing/2017/decorative" xmlns="" val="1"/>
              </a:ext>
            </a:extLst>
          </p:cNvPr>
          <p:cNvSpPr/>
          <p:nvPr/>
        </p:nvSpPr>
        <p:spPr>
          <a:xfrm>
            <a:off x="0" y="0"/>
            <a:ext cx="37901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4B9077B6-4151-4816-A560-D9D44734424D}"/>
              </a:ext>
            </a:extLst>
          </p:cNvPr>
          <p:cNvSpPr txBox="1"/>
          <p:nvPr/>
        </p:nvSpPr>
        <p:spPr>
          <a:xfrm>
            <a:off x="652422" y="2459504"/>
            <a:ext cx="2873942" cy="1938992"/>
          </a:xfrm>
          <a:prstGeom prst="rect">
            <a:avLst/>
          </a:prstGeom>
          <a:noFill/>
        </p:spPr>
        <p:txBody>
          <a:bodyPr wrap="square">
            <a:spAutoFit/>
          </a:bodyPr>
          <a:lstStyle/>
          <a:p>
            <a:r>
              <a:rPr lang="en-US" sz="6000" b="1" kern="1200" dirty="0">
                <a:solidFill>
                  <a:srgbClr val="00B050"/>
                </a:solidFill>
                <a:latin typeface="Century Gothic" panose="020B0502020202020204" pitchFamily="34" charset="0"/>
                <a:ea typeface="+mj-ea"/>
                <a:cs typeface="+mj-cs"/>
              </a:rPr>
              <a:t>TAKE –AWAYS</a:t>
            </a:r>
            <a:endParaRPr lang="en-US" sz="6000"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3835719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1225</TotalTime>
  <Words>1249</Words>
  <Application>Microsoft Office PowerPoint</Application>
  <PresentationFormat>Custom</PresentationFormat>
  <Paragraphs>236</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Jobs in Digital Healthcare:  Engaging, Upskilling, Reskilling, &amp; Advocating for Underrepresented and Underserved Demographics</vt:lpstr>
      <vt:lpstr>PowerPoint Presentation</vt:lpstr>
      <vt:lpstr>PowerPoint Presentation</vt:lpstr>
      <vt:lpstr>PowerPoint Presentation</vt:lpstr>
      <vt:lpstr>PowerPoint Presentation</vt:lpstr>
      <vt:lpstr>PowerPoint Presentation</vt:lpstr>
      <vt:lpstr>LET’S TALK ABOUT IT</vt:lpstr>
      <vt:lpstr>TAKE –AWAYS</vt:lpstr>
    </vt:vector>
  </TitlesOfParts>
  <Company>City of Worcester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 in Digital Healthcare:  Engaging, Upskilling, Reskilling, &amp; Advocating for Underrepresented and Underserved Demographics</dc:title>
  <dc:creator>Mendelsohn, Bruce</dc:creator>
  <cp:lastModifiedBy>Mary</cp:lastModifiedBy>
  <cp:revision>21</cp:revision>
  <dcterms:created xsi:type="dcterms:W3CDTF">2023-01-31T15:13:29Z</dcterms:created>
  <dcterms:modified xsi:type="dcterms:W3CDTF">2023-03-03T21:04:06Z</dcterms:modified>
</cp:coreProperties>
</file>