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48" r:id="rId2"/>
  </p:sldMasterIdLst>
  <p:notesMasterIdLst>
    <p:notesMasterId r:id="rId15"/>
  </p:notesMasterIdLst>
  <p:sldIdLst>
    <p:sldId id="276" r:id="rId3"/>
    <p:sldId id="359" r:id="rId4"/>
    <p:sldId id="374" r:id="rId5"/>
    <p:sldId id="351" r:id="rId6"/>
    <p:sldId id="352" r:id="rId7"/>
    <p:sldId id="353" r:id="rId8"/>
    <p:sldId id="377" r:id="rId9"/>
    <p:sldId id="378" r:id="rId10"/>
    <p:sldId id="354" r:id="rId11"/>
    <p:sldId id="381" r:id="rId12"/>
    <p:sldId id="379" r:id="rId13"/>
    <p:sldId id="265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anne Wasileski" initials="S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37F"/>
    <a:srgbClr val="7AA6BC"/>
    <a:srgbClr val="064834"/>
    <a:srgbClr val="004833"/>
    <a:srgbClr val="7B2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4DB090-F18F-4793-A92A-70B36EF6DE2C}" v="2" dt="2023-02-13T17:50:43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>
        <p:scale>
          <a:sx n="81" d="100"/>
          <a:sy n="81" d="100"/>
        </p:scale>
        <p:origin x="-78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en Miller" userId="b1ad6207-1c58-4dc3-86fa-6381f4e893cd" providerId="ADAL" clId="{A24DB090-F18F-4793-A92A-70B36EF6DE2C}"/>
    <pc:docChg chg="custSel delSld modSld">
      <pc:chgData name="Kristen Miller" userId="b1ad6207-1c58-4dc3-86fa-6381f4e893cd" providerId="ADAL" clId="{A24DB090-F18F-4793-A92A-70B36EF6DE2C}" dt="2023-02-13T17:50:56.100" v="14" actId="1076"/>
      <pc:docMkLst>
        <pc:docMk/>
      </pc:docMkLst>
      <pc:sldChg chg="addSp delSp modSp mod delAnim modAnim">
        <pc:chgData name="Kristen Miller" userId="b1ad6207-1c58-4dc3-86fa-6381f4e893cd" providerId="ADAL" clId="{A24DB090-F18F-4793-A92A-70B36EF6DE2C}" dt="2023-02-13T17:50:56.100" v="14" actId="1076"/>
        <pc:sldMkLst>
          <pc:docMk/>
          <pc:sldMk cId="3775245995" sldId="351"/>
        </pc:sldMkLst>
        <pc:spChg chg="del">
          <ac:chgData name="Kristen Miller" userId="b1ad6207-1c58-4dc3-86fa-6381f4e893cd" providerId="ADAL" clId="{A24DB090-F18F-4793-A92A-70B36EF6DE2C}" dt="2023-02-13T17:49:18.441" v="7" actId="478"/>
          <ac:spMkLst>
            <pc:docMk/>
            <pc:sldMk cId="3775245995" sldId="351"/>
            <ac:spMk id="9" creationId="{4A09ABB4-D761-0D38-D0D1-F1C870F9D6E2}"/>
          </ac:spMkLst>
        </pc:spChg>
        <pc:picChg chg="add mod">
          <ac:chgData name="Kristen Miller" userId="b1ad6207-1c58-4dc3-86fa-6381f4e893cd" providerId="ADAL" clId="{A24DB090-F18F-4793-A92A-70B36EF6DE2C}" dt="2023-02-13T17:50:56.100" v="14" actId="1076"/>
          <ac:picMkLst>
            <pc:docMk/>
            <pc:sldMk cId="3775245995" sldId="351"/>
            <ac:picMk id="5" creationId="{9554EEFA-C256-7591-4A16-CC65386265E4}"/>
          </ac:picMkLst>
        </pc:picChg>
        <pc:picChg chg="del">
          <ac:chgData name="Kristen Miller" userId="b1ad6207-1c58-4dc3-86fa-6381f4e893cd" providerId="ADAL" clId="{A24DB090-F18F-4793-A92A-70B36EF6DE2C}" dt="2023-02-13T17:49:18.441" v="7" actId="478"/>
          <ac:picMkLst>
            <pc:docMk/>
            <pc:sldMk cId="3775245995" sldId="351"/>
            <ac:picMk id="8" creationId="{AA342FEA-853B-3CA2-19D0-E0329EF25586}"/>
          </ac:picMkLst>
        </pc:picChg>
        <pc:picChg chg="del">
          <ac:chgData name="Kristen Miller" userId="b1ad6207-1c58-4dc3-86fa-6381f4e893cd" providerId="ADAL" clId="{A24DB090-F18F-4793-A92A-70B36EF6DE2C}" dt="2023-02-13T17:49:20.317" v="8" actId="478"/>
          <ac:picMkLst>
            <pc:docMk/>
            <pc:sldMk cId="3775245995" sldId="351"/>
            <ac:picMk id="2050" creationId="{140DEA76-40E7-EDBC-19BE-4CD320F9359E}"/>
          </ac:picMkLst>
        </pc:picChg>
      </pc:sldChg>
      <pc:sldChg chg="del">
        <pc:chgData name="Kristen Miller" userId="b1ad6207-1c58-4dc3-86fa-6381f4e893cd" providerId="ADAL" clId="{A24DB090-F18F-4793-A92A-70B36EF6DE2C}" dt="2023-02-13T17:47:59.133" v="0" actId="2696"/>
        <pc:sldMkLst>
          <pc:docMk/>
          <pc:sldMk cId="1297174659" sldId="355"/>
        </pc:sldMkLst>
      </pc:sldChg>
      <pc:sldChg chg="del">
        <pc:chgData name="Kristen Miller" userId="b1ad6207-1c58-4dc3-86fa-6381f4e893cd" providerId="ADAL" clId="{A24DB090-F18F-4793-A92A-70B36EF6DE2C}" dt="2023-02-13T17:48:07.987" v="2" actId="2696"/>
        <pc:sldMkLst>
          <pc:docMk/>
          <pc:sldMk cId="539405023" sldId="356"/>
        </pc:sldMkLst>
      </pc:sldChg>
      <pc:sldChg chg="del">
        <pc:chgData name="Kristen Miller" userId="b1ad6207-1c58-4dc3-86fa-6381f4e893cd" providerId="ADAL" clId="{A24DB090-F18F-4793-A92A-70B36EF6DE2C}" dt="2023-02-13T17:48:11.663" v="3" actId="2696"/>
        <pc:sldMkLst>
          <pc:docMk/>
          <pc:sldMk cId="2411509441" sldId="357"/>
        </pc:sldMkLst>
      </pc:sldChg>
      <pc:sldChg chg="del">
        <pc:chgData name="Kristen Miller" userId="b1ad6207-1c58-4dc3-86fa-6381f4e893cd" providerId="ADAL" clId="{A24DB090-F18F-4793-A92A-70B36EF6DE2C}" dt="2023-02-13T17:48:03.506" v="1" actId="2696"/>
        <pc:sldMkLst>
          <pc:docMk/>
          <pc:sldMk cId="2850128495" sldId="360"/>
        </pc:sldMkLst>
      </pc:sldChg>
      <pc:sldChg chg="del">
        <pc:chgData name="Kristen Miller" userId="b1ad6207-1c58-4dc3-86fa-6381f4e893cd" providerId="ADAL" clId="{A24DB090-F18F-4793-A92A-70B36EF6DE2C}" dt="2023-02-13T17:49:10.911" v="6" actId="2696"/>
        <pc:sldMkLst>
          <pc:docMk/>
          <pc:sldMk cId="3198413126" sldId="375"/>
        </pc:sldMkLst>
      </pc:sldChg>
      <pc:sldChg chg="del">
        <pc:chgData name="Kristen Miller" userId="b1ad6207-1c58-4dc3-86fa-6381f4e893cd" providerId="ADAL" clId="{A24DB090-F18F-4793-A92A-70B36EF6DE2C}" dt="2023-02-13T17:48:42.427" v="5" actId="2696"/>
        <pc:sldMkLst>
          <pc:docMk/>
          <pc:sldMk cId="2118678250" sldId="376"/>
        </pc:sldMkLst>
      </pc:sldChg>
      <pc:sldChg chg="del">
        <pc:chgData name="Kristen Miller" userId="b1ad6207-1c58-4dc3-86fa-6381f4e893cd" providerId="ADAL" clId="{A24DB090-F18F-4793-A92A-70B36EF6DE2C}" dt="2023-02-13T17:48:16.532" v="4" actId="2696"/>
        <pc:sldMkLst>
          <pc:docMk/>
          <pc:sldMk cId="1354660383" sldId="3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EAC188-9D09-4421-9A86-756A5B5EEC1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8CE1E2-EBBF-4B99-AE65-B2FC7DD2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DDE5D-3AFB-4C63-B35C-ADB010E82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B43E84-A366-4647-9E4E-F137FC176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9A4A8D-BA5F-46F6-823D-567C0EFCE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AF9A-E813-4854-B675-5F8210D55E7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27F024-9FE2-4DE6-AEBC-5CF01517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8DBA1E-9DC3-4AEC-9110-39D73AB3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F184-7BA7-4C17-BACB-868FFE6A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B57-FF22-4054-97A3-DA52B804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7A0DD7-8EC9-42C1-BC7C-89E358460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E7F0C4-35F1-411C-9418-EEC36DD4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AF9A-E813-4854-B675-5F8210D55E7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8D0210-B1C0-40C1-950F-9E4EDD56B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AA00A5-3B08-4C73-971D-F0D3459C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F184-7BA7-4C17-BACB-868FFE6A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3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D3F0EA8-D9DB-4472-8D91-34798215E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E16025-0F12-4812-83B8-0B581D3DB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9D76FE-C74E-4B7C-9262-F67010FE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AF9A-E813-4854-B675-5F8210D55E7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35F41E-DF59-42EF-8BFA-490FD3A3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52A22B-4F8F-47EF-9D4D-029C725A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F184-7BA7-4C17-BACB-868FFE6A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9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2/15/2023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62E43A-F08F-4739-9AA6-E5055CE0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37BEEE-5A19-4987-B40F-8BAA5152A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D61FA9-B6DD-4EDB-A9E0-687B91D2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AF9A-E813-4854-B675-5F8210D55E7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83FCB0-13B7-4AB6-AE32-8CB08A3EB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50461A-C83A-48AD-9B07-98B38E6F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F184-7BA7-4C17-BACB-868FFE6A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E7C69F-10DD-45AA-B143-24CD7338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7423ED-78D6-466D-B518-531FD90D0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99458A-52C9-4E4A-8B4A-432B309A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AF9A-E813-4854-B675-5F8210D55E7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CE3CDA-FBD8-4ED1-941D-BB0C697F6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2C8457-3C49-4FDB-A180-8CAA3DEE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F184-7BA7-4C17-BACB-868FFE6A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4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62E43A-F08F-4739-9AA6-E5055CE0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37BEEE-5A19-4987-B40F-8BAA5152A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D61FA9-B6DD-4EDB-A9E0-687B91D2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AF9A-E813-4854-B675-5F8210D55E7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83FCB0-13B7-4AB6-AE32-8CB08A3EB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50461A-C83A-48AD-9B07-98B38E6F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F184-7BA7-4C17-BACB-868FFE6A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7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F321C1-D604-4E90-9508-4DBF2601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CA77F6-F8CD-4826-AC40-B8CC30837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7895A-A437-4557-B604-C4D7D32B8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BDEA62-336D-4A12-BB3A-A24148AD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AF9A-E813-4854-B675-5F8210D55E7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61995C-BD95-433A-A8AD-8330970B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ABB472-8423-4476-B529-7123F3EC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F184-7BA7-4C17-BACB-868FFE6A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4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AF711A-E687-418C-AF35-80F452294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F9B2B1-EE0A-49CC-95FE-990F5A9AB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F1635B-4546-4837-BA34-C6E3E476E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7D9173E-842A-4E81-B4D8-525A907880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D46528-112C-43DE-B1FC-7014CD4F4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A93513-D5CF-41D9-A8E4-F9FF351F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AF9A-E813-4854-B675-5F8210D55E7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34F6F00-3A33-46FE-B698-9406171A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6DAA148-41A2-4338-9F24-EA6711E8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F184-7BA7-4C17-BACB-868FFE6A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622A4-07BE-4797-B7C5-89A051E7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2120D5C-369B-44B4-A857-E6CB82F60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AF9A-E813-4854-B675-5F8210D55E7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A91C5A-06F8-417E-8C11-3F41219A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7F89A8-72C3-479A-96AB-54C8A383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F184-7BA7-4C17-BACB-868FFE6A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0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93A4C9B-83A6-4BC4-B2C1-571DAF9F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AF9A-E813-4854-B675-5F8210D55E7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8A6ECF-4083-4034-911E-3EA3674E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4D1D9F-B7C8-4E37-8C6D-3C4E0408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F184-7BA7-4C17-BACB-868FFE6A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7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6A59E-10C5-46D7-A308-966F7FD4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A5DD7D-C6B8-4237-8F86-81A96BE7C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A1C4F9-96C8-4C74-B81B-8110D9DF4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D647B0-1E0B-4DC8-98F1-41E3DCEA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AF9A-E813-4854-B675-5F8210D55E7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85200C-DFF8-4B8A-B8AB-0C8BA584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236DC9-40A6-4049-94B6-2E41C0BA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F184-7BA7-4C17-BACB-868FFE6A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6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075204-AA79-4DED-950D-CF3C2284C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FBDF5D-0A8D-4B3E-A680-BDF9F7842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3D0F71-85BB-48A7-BFCB-BAF242082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61CE8E-5F1A-41DA-A889-317653788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AF9A-E813-4854-B675-5F8210D55E7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C05D51-231D-4514-887A-6FCA5D79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892DCD-E649-422A-BE47-9F501F0A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F184-7BA7-4C17-BACB-868FFE6A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8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423F3FA-F629-48A3-899A-14D7AF8C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DBA70A-9626-48CC-8602-D968AD724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8F495C-FB83-4719-B3A5-D2D565D0F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AAF9A-E813-4854-B675-5F8210D55E7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FEAFE6-725B-431B-B0F1-C16625B9A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B9C4AF-6FFD-4174-AED1-7A1EC6168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F184-7BA7-4C17-BACB-868FFE6A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4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uangchunsheng-biblestudy.blogspot.com/202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miller@ccsnh.ed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greatcollegesprogram.com/list/" TargetMode="External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https://www.wmcc.edu/wmcc-chosen-as-semifinalist-for-the-1-million-aspen-prize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ngimg.com/png/84346-solving-question-thought-chin-professional-proble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checklist-clipboard-questionnaire-1622517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BE1851-2230-47A9-B000-CE9046EA6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67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3B93832-6514-44F4-849B-5EE2C8A233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88831015-C74D-4EEE-9818-87475FBA412F}"/>
              </a:ext>
            </a:extLst>
          </p:cNvPr>
          <p:cNvSpPr/>
          <p:nvPr/>
        </p:nvSpPr>
        <p:spPr>
          <a:xfrm rot="8100000">
            <a:off x="9931364" y="5432392"/>
            <a:ext cx="2853000" cy="2851214"/>
          </a:xfrm>
          <a:custGeom>
            <a:avLst/>
            <a:gdLst>
              <a:gd name="connsiteX0" fmla="*/ 0 w 3126378"/>
              <a:gd name="connsiteY0" fmla="*/ 3126378 h 3126378"/>
              <a:gd name="connsiteX1" fmla="*/ 0 w 3126378"/>
              <a:gd name="connsiteY1" fmla="*/ 0 h 3126378"/>
              <a:gd name="connsiteX2" fmla="*/ 3126378 w 3126378"/>
              <a:gd name="connsiteY2" fmla="*/ 3126378 h 3126378"/>
              <a:gd name="connsiteX3" fmla="*/ 0 w 3126378"/>
              <a:gd name="connsiteY3" fmla="*/ 3126378 h 3126378"/>
              <a:gd name="connsiteX0" fmla="*/ 1958 w 3128336"/>
              <a:gd name="connsiteY0" fmla="*/ 3126378 h 3126378"/>
              <a:gd name="connsiteX1" fmla="*/ 0 w 3128336"/>
              <a:gd name="connsiteY1" fmla="*/ 1878284 h 3126378"/>
              <a:gd name="connsiteX2" fmla="*/ 1958 w 3128336"/>
              <a:gd name="connsiteY2" fmla="*/ 0 h 3126378"/>
              <a:gd name="connsiteX3" fmla="*/ 3128336 w 3128336"/>
              <a:gd name="connsiteY3" fmla="*/ 3126378 h 3126378"/>
              <a:gd name="connsiteX4" fmla="*/ 1958 w 3128336"/>
              <a:gd name="connsiteY4" fmla="*/ 3126378 h 3126378"/>
              <a:gd name="connsiteX0" fmla="*/ 1958 w 3128336"/>
              <a:gd name="connsiteY0" fmla="*/ 3126378 h 3126378"/>
              <a:gd name="connsiteX1" fmla="*/ 0 w 3128336"/>
              <a:gd name="connsiteY1" fmla="*/ 1878284 h 3126378"/>
              <a:gd name="connsiteX2" fmla="*/ 1958 w 3128336"/>
              <a:gd name="connsiteY2" fmla="*/ 0 h 3126378"/>
              <a:gd name="connsiteX3" fmla="*/ 917525 w 3128336"/>
              <a:gd name="connsiteY3" fmla="*/ 923811 h 3126378"/>
              <a:gd name="connsiteX4" fmla="*/ 3128336 w 3128336"/>
              <a:gd name="connsiteY4" fmla="*/ 3126378 h 3126378"/>
              <a:gd name="connsiteX5" fmla="*/ 1958 w 3128336"/>
              <a:gd name="connsiteY5" fmla="*/ 3126378 h 312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8336" h="3126378">
                <a:moveTo>
                  <a:pt x="1958" y="3126378"/>
                </a:moveTo>
                <a:cubicBezTo>
                  <a:pt x="1305" y="2710347"/>
                  <a:pt x="653" y="2294315"/>
                  <a:pt x="0" y="1878284"/>
                </a:cubicBezTo>
                <a:cubicBezTo>
                  <a:pt x="653" y="1252189"/>
                  <a:pt x="1305" y="626095"/>
                  <a:pt x="1958" y="0"/>
                </a:cubicBezTo>
                <a:lnTo>
                  <a:pt x="917525" y="923811"/>
                </a:lnTo>
                <a:lnTo>
                  <a:pt x="3128336" y="3126378"/>
                </a:lnTo>
                <a:lnTo>
                  <a:pt x="1958" y="3126378"/>
                </a:lnTo>
                <a:close/>
              </a:path>
            </a:pathLst>
          </a:custGeom>
          <a:solidFill>
            <a:srgbClr val="1F6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AC6BFD4-9F36-4732-9CF4-63417683C2A8}"/>
              </a:ext>
            </a:extLst>
          </p:cNvPr>
          <p:cNvSpPr/>
          <p:nvPr/>
        </p:nvSpPr>
        <p:spPr>
          <a:xfrm>
            <a:off x="-1" y="0"/>
            <a:ext cx="5570621" cy="6858000"/>
          </a:xfrm>
          <a:prstGeom prst="rect">
            <a:avLst/>
          </a:prstGeom>
          <a:solidFill>
            <a:srgbClr val="7AA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4AEBC2-82E4-4FB2-9E85-B1E49E8A2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672" y="2705776"/>
            <a:ext cx="5570621" cy="1833938"/>
          </a:xfrm>
        </p:spPr>
        <p:txBody>
          <a:bodyPr anchor="b">
            <a:normAutofit fontScale="90000"/>
          </a:bodyPr>
          <a:lstStyle/>
          <a:p>
            <a:r>
              <a:rPr lang="en-US" sz="4900" b="1" dirty="0">
                <a:solidFill>
                  <a:srgbClr val="FFFFFF"/>
                </a:solidFill>
                <a:latin typeface="Fira Sans" panose="020B0803050000020004" pitchFamily="34" charset="0"/>
              </a:rPr>
              <a:t>Promoting Innovation While Maintaining Quality</a:t>
            </a:r>
            <a:r>
              <a:rPr lang="en-US" sz="5400" b="1" dirty="0">
                <a:solidFill>
                  <a:srgbClr val="FFFFFF"/>
                </a:solidFill>
                <a:latin typeface="Fira Sans" panose="020B0803050000020004" pitchFamily="34" charset="0"/>
              </a:rPr>
              <a:t/>
            </a:r>
            <a:br>
              <a:rPr lang="en-US" sz="5400" b="1" dirty="0">
                <a:solidFill>
                  <a:srgbClr val="FFFFFF"/>
                </a:solidFill>
                <a:latin typeface="Fira Sans" panose="020B0803050000020004" pitchFamily="34" charset="0"/>
              </a:rPr>
            </a:br>
            <a:endParaRPr lang="en-US" sz="5400" b="1" dirty="0">
              <a:solidFill>
                <a:srgbClr val="FFFFFF"/>
              </a:solidFill>
              <a:latin typeface="Fira Sans" panose="020B0803050000020004" pitchFamily="34" charset="0"/>
            </a:endParaRPr>
          </a:p>
        </p:txBody>
      </p:sp>
      <p:sp>
        <p:nvSpPr>
          <p:cNvPr id="10" name="Right Triangle 3">
            <a:extLst>
              <a:ext uri="{FF2B5EF4-FFF2-40B4-BE49-F238E27FC236}">
                <a16:creationId xmlns:a16="http://schemas.microsoft.com/office/drawing/2014/main" xmlns="" id="{F4EF28E6-4B53-496B-9447-5B689DDBCB7E}"/>
              </a:ext>
            </a:extLst>
          </p:cNvPr>
          <p:cNvSpPr/>
          <p:nvPr/>
        </p:nvSpPr>
        <p:spPr>
          <a:xfrm rot="18900000">
            <a:off x="-357111" y="-1295572"/>
            <a:ext cx="2576674" cy="2575061"/>
          </a:xfrm>
          <a:custGeom>
            <a:avLst/>
            <a:gdLst>
              <a:gd name="connsiteX0" fmla="*/ 0 w 3126378"/>
              <a:gd name="connsiteY0" fmla="*/ 3126378 h 3126378"/>
              <a:gd name="connsiteX1" fmla="*/ 0 w 3126378"/>
              <a:gd name="connsiteY1" fmla="*/ 0 h 3126378"/>
              <a:gd name="connsiteX2" fmla="*/ 3126378 w 3126378"/>
              <a:gd name="connsiteY2" fmla="*/ 3126378 h 3126378"/>
              <a:gd name="connsiteX3" fmla="*/ 0 w 3126378"/>
              <a:gd name="connsiteY3" fmla="*/ 3126378 h 3126378"/>
              <a:gd name="connsiteX0" fmla="*/ 1958 w 3128336"/>
              <a:gd name="connsiteY0" fmla="*/ 3126378 h 3126378"/>
              <a:gd name="connsiteX1" fmla="*/ 0 w 3128336"/>
              <a:gd name="connsiteY1" fmla="*/ 1878284 h 3126378"/>
              <a:gd name="connsiteX2" fmla="*/ 1958 w 3128336"/>
              <a:gd name="connsiteY2" fmla="*/ 0 h 3126378"/>
              <a:gd name="connsiteX3" fmla="*/ 3128336 w 3128336"/>
              <a:gd name="connsiteY3" fmla="*/ 3126378 h 3126378"/>
              <a:gd name="connsiteX4" fmla="*/ 1958 w 3128336"/>
              <a:gd name="connsiteY4" fmla="*/ 3126378 h 3126378"/>
              <a:gd name="connsiteX0" fmla="*/ 1958 w 3128336"/>
              <a:gd name="connsiteY0" fmla="*/ 3126378 h 3126378"/>
              <a:gd name="connsiteX1" fmla="*/ 0 w 3128336"/>
              <a:gd name="connsiteY1" fmla="*/ 1878284 h 3126378"/>
              <a:gd name="connsiteX2" fmla="*/ 1958 w 3128336"/>
              <a:gd name="connsiteY2" fmla="*/ 0 h 3126378"/>
              <a:gd name="connsiteX3" fmla="*/ 917525 w 3128336"/>
              <a:gd name="connsiteY3" fmla="*/ 923811 h 3126378"/>
              <a:gd name="connsiteX4" fmla="*/ 3128336 w 3128336"/>
              <a:gd name="connsiteY4" fmla="*/ 3126378 h 3126378"/>
              <a:gd name="connsiteX5" fmla="*/ 1958 w 3128336"/>
              <a:gd name="connsiteY5" fmla="*/ 3126378 h 312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8336" h="3126378">
                <a:moveTo>
                  <a:pt x="1958" y="3126378"/>
                </a:moveTo>
                <a:cubicBezTo>
                  <a:pt x="1305" y="2710347"/>
                  <a:pt x="653" y="2294315"/>
                  <a:pt x="0" y="1878284"/>
                </a:cubicBezTo>
                <a:cubicBezTo>
                  <a:pt x="653" y="1252189"/>
                  <a:pt x="1305" y="626095"/>
                  <a:pt x="1958" y="0"/>
                </a:cubicBezTo>
                <a:lnTo>
                  <a:pt x="917525" y="923811"/>
                </a:lnTo>
                <a:lnTo>
                  <a:pt x="3128336" y="3126378"/>
                </a:lnTo>
                <a:lnTo>
                  <a:pt x="1958" y="3126378"/>
                </a:lnTo>
                <a:close/>
              </a:path>
            </a:pathLst>
          </a:custGeom>
          <a:solidFill>
            <a:srgbClr val="1F6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076FE50-1164-4758-B345-AF53DD911515}"/>
              </a:ext>
            </a:extLst>
          </p:cNvPr>
          <p:cNvCxnSpPr/>
          <p:nvPr/>
        </p:nvCxnSpPr>
        <p:spPr>
          <a:xfrm>
            <a:off x="1526959" y="4110357"/>
            <a:ext cx="27609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B458251B-7A11-4DD0-88ED-D016FFFA5E91}"/>
              </a:ext>
            </a:extLst>
          </p:cNvPr>
          <p:cNvSpPr txBox="1">
            <a:spLocks/>
          </p:cNvSpPr>
          <p:nvPr/>
        </p:nvSpPr>
        <p:spPr>
          <a:xfrm>
            <a:off x="152991" y="4110357"/>
            <a:ext cx="5264636" cy="2557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White Mountains Community College is student centered, providing opportunities for success, while enriching lives and communities through quality education and valued partnerships.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701D7989-BFDC-D6C3-A811-BBD6966A1B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13" y="2542915"/>
            <a:ext cx="4621851" cy="15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85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8">
            <a:extLst>
              <a:ext uri="{FF2B5EF4-FFF2-40B4-BE49-F238E27FC236}">
                <a16:creationId xmlns:a16="http://schemas.microsoft.com/office/drawing/2014/main" xmlns="" id="{689C225A-A0B3-47A5-82B9-821563F52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933" y="2991206"/>
            <a:ext cx="1861444" cy="74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F7ECEF5-C834-4466-AA08-00B1987F6206}"/>
              </a:ext>
            </a:extLst>
          </p:cNvPr>
          <p:cNvSpPr txBox="1"/>
          <p:nvPr/>
        </p:nvSpPr>
        <p:spPr>
          <a:xfrm rot="16200000">
            <a:off x="-3125664" y="3135948"/>
            <a:ext cx="6858001" cy="584775"/>
          </a:xfrm>
          <a:prstGeom prst="rect">
            <a:avLst/>
          </a:prstGeom>
          <a:solidFill>
            <a:srgbClr val="1F637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prstClr val="white"/>
                </a:solidFill>
                <a:latin typeface="Dante" panose="02020502050200020203" pitchFamily="18" charset="0"/>
              </a:rPr>
              <a:t>                   </a:t>
            </a:r>
          </a:p>
        </p:txBody>
      </p:sp>
      <p:pic>
        <p:nvPicPr>
          <p:cNvPr id="42" name="Picture 41" descr="Text&#10;&#10;Description automatically generated">
            <a:extLst>
              <a:ext uri="{FF2B5EF4-FFF2-40B4-BE49-F238E27FC236}">
                <a16:creationId xmlns:a16="http://schemas.microsoft.com/office/drawing/2014/main" xmlns="" id="{11E66CE8-0B8A-4691-84D7-9250A40F5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72901" y="5275004"/>
            <a:ext cx="1503978" cy="499865"/>
          </a:xfrm>
          <a:prstGeom prst="rect">
            <a:avLst/>
          </a:prstGeom>
        </p:spPr>
      </p:pic>
      <p:sp>
        <p:nvSpPr>
          <p:cNvPr id="53" name="Text Box 16">
            <a:extLst>
              <a:ext uri="{FF2B5EF4-FFF2-40B4-BE49-F238E27FC236}">
                <a16:creationId xmlns:a16="http://schemas.microsoft.com/office/drawing/2014/main" xmlns="" id="{CF14B20E-30AE-419C-AA9D-DF23C6EF8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057" y="4221072"/>
            <a:ext cx="346095" cy="79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BADCEF-5AD5-2430-EF2F-F108367F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A160D71-45E2-5ABF-E2C4-8E65AD3B4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386" y="1556221"/>
            <a:ext cx="10515600" cy="4351338"/>
          </a:xfrm>
        </p:spPr>
        <p:txBody>
          <a:bodyPr/>
          <a:lstStyle/>
          <a:p>
            <a:r>
              <a:rPr lang="en-US" sz="2400" dirty="0"/>
              <a:t>Students were compensated at 40 hours a week by Memorial Hospital</a:t>
            </a:r>
          </a:p>
          <a:p>
            <a:r>
              <a:rPr lang="en-US" sz="2400" dirty="0"/>
              <a:t>Their paid time was distributed between on-the-job training and in the classroom </a:t>
            </a:r>
          </a:p>
          <a:p>
            <a:pPr lvl="1"/>
            <a:r>
              <a:rPr lang="en-US" sz="2000" dirty="0"/>
              <a:t>16 hours on hospital campus</a:t>
            </a:r>
          </a:p>
          <a:p>
            <a:pPr lvl="1"/>
            <a:r>
              <a:rPr lang="en-US" sz="2000" dirty="0"/>
              <a:t>16 hours classroom/lab</a:t>
            </a:r>
          </a:p>
          <a:p>
            <a:pPr lvl="1"/>
            <a:r>
              <a:rPr lang="en-US" sz="2000" dirty="0"/>
              <a:t>8 hours of study time at home</a:t>
            </a:r>
          </a:p>
          <a:p>
            <a:r>
              <a:rPr lang="en-US" sz="2400" dirty="0"/>
              <a:t>The two semesters worth of on-the-job training completed the third semester internship requirements</a:t>
            </a:r>
          </a:p>
          <a:p>
            <a:r>
              <a:rPr lang="en-US" sz="2400" dirty="0"/>
              <a:t>Tuition, fees, and books covered by the hospital </a:t>
            </a:r>
            <a:endParaRPr lang="en-US" dirty="0"/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xmlns="" id="{B5667776-9E77-539D-D984-344836DB0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237467" y="4772947"/>
            <a:ext cx="5861438" cy="204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7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8">
            <a:extLst>
              <a:ext uri="{FF2B5EF4-FFF2-40B4-BE49-F238E27FC236}">
                <a16:creationId xmlns:a16="http://schemas.microsoft.com/office/drawing/2014/main" xmlns="" id="{689C225A-A0B3-47A5-82B9-821563F52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933" y="2991206"/>
            <a:ext cx="1861444" cy="74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F7ECEF5-C834-4466-AA08-00B1987F6206}"/>
              </a:ext>
            </a:extLst>
          </p:cNvPr>
          <p:cNvSpPr txBox="1"/>
          <p:nvPr/>
        </p:nvSpPr>
        <p:spPr>
          <a:xfrm rot="16200000">
            <a:off x="-3125664" y="3135948"/>
            <a:ext cx="6858001" cy="584775"/>
          </a:xfrm>
          <a:prstGeom prst="rect">
            <a:avLst/>
          </a:prstGeom>
          <a:solidFill>
            <a:srgbClr val="1F637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prstClr val="white"/>
                </a:solidFill>
                <a:latin typeface="Dante" panose="02020502050200020203" pitchFamily="18" charset="0"/>
              </a:rPr>
              <a:t>                   </a:t>
            </a:r>
          </a:p>
        </p:txBody>
      </p:sp>
      <p:pic>
        <p:nvPicPr>
          <p:cNvPr id="42" name="Picture 41" descr="Text&#10;&#10;Description automatically generated">
            <a:extLst>
              <a:ext uri="{FF2B5EF4-FFF2-40B4-BE49-F238E27FC236}">
                <a16:creationId xmlns:a16="http://schemas.microsoft.com/office/drawing/2014/main" xmlns="" id="{11E66CE8-0B8A-4691-84D7-9250A40F5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72901" y="5275004"/>
            <a:ext cx="1503978" cy="499865"/>
          </a:xfrm>
          <a:prstGeom prst="rect">
            <a:avLst/>
          </a:prstGeom>
        </p:spPr>
      </p:pic>
      <p:sp>
        <p:nvSpPr>
          <p:cNvPr id="53" name="Text Box 16">
            <a:extLst>
              <a:ext uri="{FF2B5EF4-FFF2-40B4-BE49-F238E27FC236}">
                <a16:creationId xmlns:a16="http://schemas.microsoft.com/office/drawing/2014/main" xmlns="" id="{CF14B20E-30AE-419C-AA9D-DF23C6EF8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057" y="4221072"/>
            <a:ext cx="346095" cy="79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BADCEF-5AD5-2430-EF2F-F108367F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A160D71-45E2-5ABF-E2C4-8E65AD3B4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cohort of 8 students began Fall 2021</a:t>
            </a:r>
          </a:p>
          <a:p>
            <a:r>
              <a:rPr lang="en-US" dirty="0"/>
              <a:t>All 8 students were retained and completed </a:t>
            </a:r>
          </a:p>
          <a:p>
            <a:r>
              <a:rPr lang="en-US" dirty="0"/>
              <a:t>All 8 students are still employed after completing </a:t>
            </a:r>
          </a:p>
          <a:p>
            <a:pPr lvl="1"/>
            <a:r>
              <a:rPr lang="en-US" dirty="0"/>
              <a:t>Primary Care, Orthopedics, inpatient Medical Surgical, Nursing school</a:t>
            </a:r>
          </a:p>
          <a:p>
            <a:r>
              <a:rPr lang="en-US" dirty="0"/>
              <a:t>New cohort began Fall of 2022</a:t>
            </a:r>
          </a:p>
          <a:p>
            <a:pPr lvl="1"/>
            <a:r>
              <a:rPr lang="en-US" dirty="0"/>
              <a:t>Compensation model changed, work in progress to return to original compensation plan</a:t>
            </a:r>
          </a:p>
          <a:p>
            <a:r>
              <a:rPr lang="en-US" dirty="0"/>
              <a:t>Model expanding to Vermont for Fall 2023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563D5F-4737-41A2-8FDE-0AAB4C0945C3}"/>
              </a:ext>
            </a:extLst>
          </p:cNvPr>
          <p:cNvSpPr txBox="1"/>
          <p:nvPr/>
        </p:nvSpPr>
        <p:spPr>
          <a:xfrm rot="16200000">
            <a:off x="-3149913" y="3136611"/>
            <a:ext cx="6858001" cy="584775"/>
          </a:xfrm>
          <a:prstGeom prst="rect">
            <a:avLst/>
          </a:prstGeom>
          <a:solidFill>
            <a:srgbClr val="1F637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Dante" panose="02020502050200020203" pitchFamily="18" charset="0"/>
              </a:rPr>
              <a:t>               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E616230-CB7D-43D5-9D81-316B30E8A543}"/>
              </a:ext>
            </a:extLst>
          </p:cNvPr>
          <p:cNvSpPr txBox="1"/>
          <p:nvPr/>
        </p:nvSpPr>
        <p:spPr>
          <a:xfrm>
            <a:off x="5007429" y="2354001"/>
            <a:ext cx="1802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 </a:t>
            </a:r>
            <a:endParaRPr lang="en-US" dirty="0"/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xmlns="" id="{5C477CFE-1373-47D7-8031-58FA48AD8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72901" y="5275004"/>
            <a:ext cx="1503978" cy="4998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8340" y="1256973"/>
            <a:ext cx="10515600" cy="277883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SemiBold" panose="020B0603050000020004" pitchFamily="34" charset="0"/>
              </a:rPr>
              <a:t>Thank you!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SemiBold" panose="020B06030500000200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SemiBold" panose="020B0603050000020004" pitchFamily="34" charset="0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SemiBold" panose="020B06030500000200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SemiBold" panose="020B0603050000020004" pitchFamily="34" charset="0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SemiBold" panose="020B0603050000020004" pitchFamily="34" charset="0"/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SemiBold" panose="020B06030500000200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6796" y="3657111"/>
            <a:ext cx="9878712" cy="242490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Dr. Kristen Miller</a:t>
            </a:r>
          </a:p>
          <a:p>
            <a:pPr algn="ctr"/>
            <a:r>
              <a:rPr lang="en-US" dirty="0"/>
              <a:t>Vice President of Academic Affairs</a:t>
            </a:r>
          </a:p>
          <a:p>
            <a:pPr algn="ctr"/>
            <a:r>
              <a:rPr lang="en-US" dirty="0"/>
              <a:t>White Mountains Community College </a:t>
            </a:r>
          </a:p>
          <a:p>
            <a:pPr algn="ctr"/>
            <a:r>
              <a:rPr lang="en-US" dirty="0">
                <a:hlinkClick r:id="rId3"/>
              </a:rPr>
              <a:t>kmiller@ccsnh.edu</a:t>
            </a:r>
            <a:endParaRPr lang="en-US" dirty="0"/>
          </a:p>
          <a:p>
            <a:pPr algn="ctr"/>
            <a:r>
              <a:rPr lang="en-US" dirty="0"/>
              <a:t>603-342-3002</a:t>
            </a:r>
          </a:p>
          <a:p>
            <a:pPr algn="ctr"/>
            <a:r>
              <a:rPr lang="en-US" dirty="0"/>
              <a:t>Wmcc.edu </a:t>
            </a:r>
          </a:p>
          <a:p>
            <a:pPr algn="ctr"/>
            <a:endParaRPr lang="en-US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xmlns="" id="{D7F930D1-2BEA-4130-9A3D-81E97EDC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33" y="1985188"/>
            <a:ext cx="1846402" cy="121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59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A192275-DE84-4AC3-8349-CE52604308C4}"/>
              </a:ext>
            </a:extLst>
          </p:cNvPr>
          <p:cNvSpPr/>
          <p:nvPr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xmlns="" id="{7CC0938E-D05F-4EE2-AAFB-184EF0C22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0"/>
            <a:ext cx="4041648" cy="6858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09F4089-A7B6-415E-9230-E2B6D98F26F3}"/>
              </a:ext>
            </a:extLst>
          </p:cNvPr>
          <p:cNvGrpSpPr/>
          <p:nvPr/>
        </p:nvGrpSpPr>
        <p:grpSpPr>
          <a:xfrm>
            <a:off x="5791200" y="1795223"/>
            <a:ext cx="1828800" cy="795577"/>
            <a:chOff x="5791200" y="1795223"/>
            <a:chExt cx="1828800" cy="7955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ABCED918-4DDD-4277-B50A-39126F044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1200" y="1795223"/>
              <a:ext cx="1713124" cy="566977"/>
            </a:xfrm>
            <a:prstGeom prst="rect">
              <a:avLst/>
            </a:prstGeom>
          </p:spPr>
        </p:pic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xmlns="" id="{464C5429-6CC3-4DE6-A50E-65EEE60BED64}"/>
                </a:ext>
              </a:extLst>
            </p:cNvPr>
            <p:cNvSpPr/>
            <p:nvPr/>
          </p:nvSpPr>
          <p:spPr>
            <a:xfrm>
              <a:off x="7430876" y="2438400"/>
              <a:ext cx="189124" cy="152400"/>
            </a:xfrm>
            <a:prstGeom prst="star5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ED2E4E7-B51E-47C1-898B-A1639280F3E3}"/>
              </a:ext>
            </a:extLst>
          </p:cNvPr>
          <p:cNvGrpSpPr/>
          <p:nvPr/>
        </p:nvGrpSpPr>
        <p:grpSpPr>
          <a:xfrm>
            <a:off x="8954876" y="3048000"/>
            <a:ext cx="2031214" cy="566977"/>
            <a:chOff x="8954876" y="3048000"/>
            <a:chExt cx="2031214" cy="56697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3F4886E9-1E82-481A-9EB1-D64653868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72966" y="3048000"/>
              <a:ext cx="1713124" cy="566977"/>
            </a:xfrm>
            <a:prstGeom prst="rect">
              <a:avLst/>
            </a:prstGeom>
          </p:spPr>
        </p:pic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xmlns="" id="{4E08208A-9041-45D9-8D2A-D9307723EA12}"/>
                </a:ext>
              </a:extLst>
            </p:cNvPr>
            <p:cNvSpPr/>
            <p:nvPr/>
          </p:nvSpPr>
          <p:spPr>
            <a:xfrm>
              <a:off x="8954876" y="3263774"/>
              <a:ext cx="189124" cy="152400"/>
            </a:xfrm>
            <a:prstGeom prst="star5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963EFF12-9606-4B8D-A113-8F0260CAA1B3}"/>
              </a:ext>
            </a:extLst>
          </p:cNvPr>
          <p:cNvGrpSpPr/>
          <p:nvPr/>
        </p:nvGrpSpPr>
        <p:grpSpPr>
          <a:xfrm>
            <a:off x="8842962" y="1132860"/>
            <a:ext cx="2014017" cy="566929"/>
            <a:chOff x="8842962" y="1132860"/>
            <a:chExt cx="2014017" cy="566929"/>
          </a:xfrm>
        </p:grpSpPr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B5789DAA-1394-43A6-AA5C-4CC5CF618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0" y="1132860"/>
              <a:ext cx="1712979" cy="566929"/>
            </a:xfrm>
            <a:prstGeom prst="rect">
              <a:avLst/>
            </a:prstGeom>
          </p:spPr>
        </p:pic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xmlns="" id="{9D67D7F9-8AB6-4BAF-892E-9C92B2659AD0}"/>
                </a:ext>
              </a:extLst>
            </p:cNvPr>
            <p:cNvSpPr/>
            <p:nvPr/>
          </p:nvSpPr>
          <p:spPr>
            <a:xfrm>
              <a:off x="8842962" y="1328929"/>
              <a:ext cx="189124" cy="152400"/>
            </a:xfrm>
            <a:prstGeom prst="star5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D26E53E-AC19-4AC0-B678-706083192454}"/>
              </a:ext>
            </a:extLst>
          </p:cNvPr>
          <p:cNvGrpSpPr/>
          <p:nvPr/>
        </p:nvGrpSpPr>
        <p:grpSpPr>
          <a:xfrm>
            <a:off x="5334000" y="3261515"/>
            <a:ext cx="5091619" cy="3929581"/>
            <a:chOff x="4874238" y="2310554"/>
            <a:chExt cx="5091619" cy="3929581"/>
          </a:xfrm>
        </p:grpSpPr>
        <p:pic>
          <p:nvPicPr>
            <p:cNvPr id="25" name="Picture 24" descr="A picture containing text, transport, wheel&#10;&#10;Description automatically generated">
              <a:extLst>
                <a:ext uri="{FF2B5EF4-FFF2-40B4-BE49-F238E27FC236}">
                  <a16:creationId xmlns:a16="http://schemas.microsoft.com/office/drawing/2014/main" xmlns="" id="{DBDEECD3-D6D2-4BB6-8E64-91B0A4E66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238" y="2310554"/>
              <a:ext cx="5091619" cy="3929581"/>
            </a:xfrm>
            <a:prstGeom prst="rect">
              <a:avLst/>
            </a:prstGeom>
          </p:spPr>
        </p:pic>
        <p:pic>
          <p:nvPicPr>
            <p:cNvPr id="27" name="Picture 26" descr="A picture containing logo&#10;&#10;Description automatically generated">
              <a:extLst>
                <a:ext uri="{FF2B5EF4-FFF2-40B4-BE49-F238E27FC236}">
                  <a16:creationId xmlns:a16="http://schemas.microsoft.com/office/drawing/2014/main" xmlns="" id="{6183BA67-E491-436E-BC33-DC59366D7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237" y="3757390"/>
              <a:ext cx="1867093" cy="937453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D3619B5-88FE-4876-ABF9-BECD61D5549E}"/>
              </a:ext>
            </a:extLst>
          </p:cNvPr>
          <p:cNvSpPr txBox="1"/>
          <p:nvPr/>
        </p:nvSpPr>
        <p:spPr>
          <a:xfrm>
            <a:off x="294249" y="942720"/>
            <a:ext cx="4125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We are Mighty Mountain Movers! </a:t>
            </a:r>
          </a:p>
        </p:txBody>
      </p:sp>
      <p:pic>
        <p:nvPicPr>
          <p:cNvPr id="2" name="Picture 1">
            <a:hlinkClick r:id="rId8"/>
            <a:extLst>
              <a:ext uri="{FF2B5EF4-FFF2-40B4-BE49-F238E27FC236}">
                <a16:creationId xmlns:a16="http://schemas.microsoft.com/office/drawing/2014/main" xmlns="" id="{4487E3AE-CEE6-A31F-99EE-9D86BD5801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08" y="4229448"/>
            <a:ext cx="2136121" cy="19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and white sign&#10;&#10;Description automatically generated with medium confidence">
            <a:hlinkClick r:id="rId10"/>
            <a:extLst>
              <a:ext uri="{FF2B5EF4-FFF2-40B4-BE49-F238E27FC236}">
                <a16:creationId xmlns:a16="http://schemas.microsoft.com/office/drawing/2014/main" xmlns="" id="{162F47B6-92C6-FD35-988D-A6310EC9EF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6" y="2593481"/>
            <a:ext cx="1650907" cy="1922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37">
            <a:extLst>
              <a:ext uri="{FF2B5EF4-FFF2-40B4-BE49-F238E27FC236}">
                <a16:creationId xmlns:a16="http://schemas.microsoft.com/office/drawing/2014/main" xmlns="" id="{616DF2C4-86B2-9342-5115-C58A6DC79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36"/>
          <a:stretch>
            <a:fillRect/>
          </a:stretch>
        </p:blipFill>
        <p:spPr bwMode="auto">
          <a:xfrm flipH="1">
            <a:off x="317480" y="132692"/>
            <a:ext cx="3047463" cy="196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563D5F-4737-41A2-8FDE-0AAB4C0945C3}"/>
              </a:ext>
            </a:extLst>
          </p:cNvPr>
          <p:cNvSpPr txBox="1"/>
          <p:nvPr/>
        </p:nvSpPr>
        <p:spPr>
          <a:xfrm rot="16200000">
            <a:off x="-3149913" y="3136611"/>
            <a:ext cx="6858001" cy="584775"/>
          </a:xfrm>
          <a:prstGeom prst="rect">
            <a:avLst/>
          </a:prstGeom>
          <a:solidFill>
            <a:srgbClr val="1F637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nte" panose="02020502050200020203" pitchFamily="18" charset="0"/>
                <a:ea typeface="+mn-ea"/>
                <a:cs typeface="+mn-cs"/>
              </a:rPr>
              <a:t>              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E616230-CB7D-43D5-9D81-316B30E8A543}"/>
              </a:ext>
            </a:extLst>
          </p:cNvPr>
          <p:cNvSpPr txBox="1"/>
          <p:nvPr/>
        </p:nvSpPr>
        <p:spPr>
          <a:xfrm>
            <a:off x="5007429" y="2354001"/>
            <a:ext cx="1802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xmlns="" id="{B1CA961F-6646-D6B0-B588-0A8D2067C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891" y="1756173"/>
            <a:ext cx="846668" cy="75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8064A1"/>
                </a:solidFill>
                <a:effectLst/>
                <a:latin typeface="Fira Sans" panose="020B0803050000020004" pitchFamily="34" charset="0"/>
              </a:rPr>
              <a:t>28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xmlns="" id="{7E015B38-C125-951A-2310-917EC654F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550" y="1834964"/>
            <a:ext cx="1840079" cy="50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ira Sans" panose="020B0803050000020004" pitchFamily="34" charset="0"/>
              </a:rPr>
              <a:t>Average age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xmlns="" id="{7459B0ED-F4C8-4142-09C4-4D70DD483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69" y="2283898"/>
            <a:ext cx="2868300" cy="196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xmlns="" id="{5C477CFE-1373-47D7-8031-58FA48AD8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72901" y="5275004"/>
            <a:ext cx="1503978" cy="49986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22125" y="1662777"/>
            <a:ext cx="99643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8D10A512-8F30-63E1-4166-08CAE7D69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14" y="604898"/>
            <a:ext cx="1392238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0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7B2B83"/>
                </a:solidFill>
                <a:effectLst/>
                <a:latin typeface="Proxima Nova Extrabold" panose="02000506030000020004" pitchFamily="50" charset="0"/>
              </a:rPr>
              <a:t>FAST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7B2B83"/>
                </a:solidFill>
                <a:effectLst/>
                <a:latin typeface="Proxima Nova Extrabold" panose="02000506030000020004" pitchFamily="50" charset="0"/>
              </a:rPr>
              <a:t>FACTS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7B2B83"/>
                </a:solidFill>
                <a:effectLst/>
                <a:latin typeface="Proxima Nova Extrabold" panose="02000506030000020004" pitchFamily="50" charset="0"/>
              </a:rPr>
              <a:t>2022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7B2B8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E6A59731-7ACD-0BED-EC7E-8BA4510AC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254" y="1165952"/>
            <a:ext cx="3343893" cy="5745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0" rIns="36576" bIns="36576" numCol="1" anchor="t" anchorCtr="0" compatLnSpc="1">
            <a:prstTxWarp prst="textNoShape">
              <a:avLst/>
            </a:prstTxWarp>
          </a:bodyPr>
          <a:lstStyle/>
          <a:p>
            <a:pPr marR="0" lvl="0" indent="682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1" u="none" strike="noStrike" cap="none" normalizeH="0" baseline="0" dirty="0">
                <a:ln>
                  <a:noFill/>
                </a:ln>
                <a:solidFill>
                  <a:srgbClr val="F3F3F3"/>
                </a:solidFill>
                <a:effectLst/>
                <a:latin typeface="Proxima Nova Extrabold" panose="02000506030000020004" pitchFamily="50" charset="0"/>
              </a:rPr>
              <a:t>Students</a:t>
            </a: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5" name="Picture 11" descr="Silhouette, Teamwork, Business, Computer, Isolated, Man">
            <a:extLst>
              <a:ext uri="{FF2B5EF4-FFF2-40B4-BE49-F238E27FC236}">
                <a16:creationId xmlns:a16="http://schemas.microsoft.com/office/drawing/2014/main" xmlns="" id="{8F95D50E-81F3-1A5B-33A5-3575E1170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1" y="4546651"/>
            <a:ext cx="2405911" cy="202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2">
            <a:extLst>
              <a:ext uri="{FF2B5EF4-FFF2-40B4-BE49-F238E27FC236}">
                <a16:creationId xmlns:a16="http://schemas.microsoft.com/office/drawing/2014/main" xmlns="" id="{E99E7647-BED8-9060-B36A-A17ADB925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941" y="5430703"/>
            <a:ext cx="1133988" cy="48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Fira Sans" panose="020B0803050000020004" pitchFamily="34" charset="0"/>
              </a:rPr>
              <a:t>35%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xmlns="" id="{D8AEFBE3-CF46-A05E-5CC6-EA38A1DB5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097" y="5467147"/>
            <a:ext cx="1106522" cy="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3F3F3"/>
                </a:solidFill>
                <a:effectLst/>
                <a:latin typeface="Fira Sans" panose="020B0803050000020004" pitchFamily="34" charset="0"/>
              </a:rPr>
              <a:t>65%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xmlns="" id="{CF856823-1CEF-3325-9859-95FDC6EBC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01" y="6387451"/>
            <a:ext cx="2699614" cy="407140"/>
          </a:xfrm>
          <a:prstGeom prst="rect">
            <a:avLst/>
          </a:prstGeom>
          <a:solidFill>
            <a:srgbClr val="00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0E424E69-C2DE-F342-5794-BABE5B85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84"/>
          <a:stretch>
            <a:fillRect/>
          </a:stretch>
        </p:blipFill>
        <p:spPr bwMode="auto">
          <a:xfrm>
            <a:off x="3286889" y="132691"/>
            <a:ext cx="3464903" cy="108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6">
            <a:extLst>
              <a:ext uri="{FF2B5EF4-FFF2-40B4-BE49-F238E27FC236}">
                <a16:creationId xmlns:a16="http://schemas.microsoft.com/office/drawing/2014/main" xmlns="" id="{0B8EF523-032D-64ED-0A4E-6807F4373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77" y="6369856"/>
            <a:ext cx="2874328" cy="40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0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Proxima Nova Extrabold" panose="02000506030000020004" pitchFamily="50" charset="0"/>
              </a:rPr>
              <a:t>Women    Men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17">
            <a:extLst>
              <a:ext uri="{FF2B5EF4-FFF2-40B4-BE49-F238E27FC236}">
                <a16:creationId xmlns:a16="http://schemas.microsoft.com/office/drawing/2014/main" xmlns="" id="{A0CC723D-93F5-5BF3-A0C6-E292A3218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0700" y="981617"/>
            <a:ext cx="93723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6E267B"/>
                </a:solidFill>
                <a:effectLst/>
                <a:latin typeface="Fira Sans" panose="020B0803050000020004" pitchFamily="34" charset="0"/>
              </a:rPr>
              <a:t>247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xmlns="" id="{F05D7D13-D59A-108B-87AD-33D845A90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6376" y="331217"/>
            <a:ext cx="9958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6E267B"/>
                </a:solidFill>
                <a:effectLst/>
                <a:latin typeface="Fira Sans" panose="020B0803050000020004" pitchFamily="34" charset="0"/>
              </a:rPr>
              <a:t>759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6E267B"/>
                </a:solidFill>
                <a:effectLst/>
                <a:latin typeface="Abadi" panose="020B0604020104020204" pitchFamily="3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xmlns="" id="{29A0CB85-B206-5679-34CD-A49C94165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6470" y="456165"/>
            <a:ext cx="4445252" cy="5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ira Sans" panose="020B0803050000020004" pitchFamily="34" charset="0"/>
              </a:rPr>
              <a:t>Students enrolled for credit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xmlns="" id="{F60438BA-DD26-93E4-ABB3-CDF407D6F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6470" y="1062155"/>
            <a:ext cx="3585173" cy="38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ira Sans" panose="020B0803050000020004" pitchFamily="34" charset="0"/>
              </a:rPr>
              <a:t>Non-credit enrollments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 Box 21">
            <a:extLst>
              <a:ext uri="{FF2B5EF4-FFF2-40B4-BE49-F238E27FC236}">
                <a16:creationId xmlns:a16="http://schemas.microsoft.com/office/drawing/2014/main" xmlns="" id="{E67A23E6-4B20-1541-DEEA-69C5D1DCE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228" y="657922"/>
            <a:ext cx="2381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ira Sans" panose="020B0803050000020004" pitchFamily="34" charset="0"/>
              </a:rPr>
              <a:t>+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Box 23">
            <a:extLst>
              <a:ext uri="{FF2B5EF4-FFF2-40B4-BE49-F238E27FC236}">
                <a16:creationId xmlns:a16="http://schemas.microsoft.com/office/drawing/2014/main" xmlns="" id="{441338CB-041E-75C4-8067-022B39150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158" y="2300080"/>
            <a:ext cx="4460563" cy="52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ira Sans" panose="020B0803050000020004" pitchFamily="34" charset="0"/>
              </a:rPr>
              <a:t> First-generation college</a:t>
            </a:r>
            <a:r>
              <a:rPr lang="en-US" altLang="en-US" sz="2000" dirty="0">
                <a:solidFill>
                  <a:srgbClr val="000000"/>
                </a:solidFill>
                <a:latin typeface="Fira Sans" panose="020B08030500000200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ira Sans" panose="020B0803050000020004" pitchFamily="34" charset="0"/>
              </a:rPr>
              <a:t>students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Text Box 24">
            <a:extLst>
              <a:ext uri="{FF2B5EF4-FFF2-40B4-BE49-F238E27FC236}">
                <a16:creationId xmlns:a16="http://schemas.microsoft.com/office/drawing/2014/main" xmlns="" id="{1D273052-ED50-0D04-E618-84133D800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286" y="2193688"/>
            <a:ext cx="1127782" cy="48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6E267B"/>
                </a:solidFill>
                <a:effectLst/>
                <a:latin typeface="Fira Sans" panose="020B0803050000020004" pitchFamily="34" charset="0"/>
              </a:rPr>
              <a:t>46%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 Box 25">
            <a:extLst>
              <a:ext uri="{FF2B5EF4-FFF2-40B4-BE49-F238E27FC236}">
                <a16:creationId xmlns:a16="http://schemas.microsoft.com/office/drawing/2014/main" xmlns="" id="{6269811E-A9DE-9E60-1DFD-E02119F6B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567" y="1706613"/>
            <a:ext cx="3449371" cy="36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ira Sans" panose="020B0803050000020004" pitchFamily="34" charset="0"/>
              </a:rPr>
              <a:t>Receive financial aid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Text Box 26">
            <a:extLst>
              <a:ext uri="{FF2B5EF4-FFF2-40B4-BE49-F238E27FC236}">
                <a16:creationId xmlns:a16="http://schemas.microsoft.com/office/drawing/2014/main" xmlns="" id="{F4B05E3F-861A-2C0B-75E9-354DF6C60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1914" y="1590548"/>
            <a:ext cx="960344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6E267B"/>
                </a:solidFill>
                <a:effectLst/>
                <a:latin typeface="Fira Sans" panose="020B0803050000020004" pitchFamily="34" charset="0"/>
              </a:rPr>
              <a:t>70%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52" name="Picture 28">
            <a:extLst>
              <a:ext uri="{FF2B5EF4-FFF2-40B4-BE49-F238E27FC236}">
                <a16:creationId xmlns:a16="http://schemas.microsoft.com/office/drawing/2014/main" xmlns="" id="{B575859F-2319-7FE3-C114-F40BFC76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04" y="3037944"/>
            <a:ext cx="3494199" cy="371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8" name="Text Box 29">
            <a:extLst>
              <a:ext uri="{FF2B5EF4-FFF2-40B4-BE49-F238E27FC236}">
                <a16:creationId xmlns:a16="http://schemas.microsoft.com/office/drawing/2014/main" xmlns="" id="{12B24051-55BF-C1B8-1EF8-DE45A182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300" y="5072402"/>
            <a:ext cx="966414" cy="79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B2B83"/>
                </a:solidFill>
                <a:effectLst/>
                <a:latin typeface="Calibri" panose="020F0502020204030204" pitchFamily="34" charset="0"/>
              </a:rPr>
              <a:t>1%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Other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Text Box 30">
            <a:extLst>
              <a:ext uri="{FF2B5EF4-FFF2-40B4-BE49-F238E27FC236}">
                <a16:creationId xmlns:a16="http://schemas.microsoft.com/office/drawing/2014/main" xmlns="" id="{C3FECECC-D7C0-EE6F-49B5-81862341B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901" y="3738833"/>
            <a:ext cx="737658" cy="83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B2B83"/>
                </a:solidFill>
                <a:effectLst/>
                <a:latin typeface="Calibri" panose="020F0502020204030204" pitchFamily="34" charset="0"/>
              </a:rPr>
              <a:t>3%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 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 Box 31">
            <a:extLst>
              <a:ext uri="{FF2B5EF4-FFF2-40B4-BE49-F238E27FC236}">
                <a16:creationId xmlns:a16="http://schemas.microsoft.com/office/drawing/2014/main" xmlns="" id="{18267029-4D84-BCB3-3CB2-BF4E40254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314" y="6037070"/>
            <a:ext cx="1327783" cy="49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B2B83"/>
                </a:solidFill>
                <a:effectLst/>
                <a:latin typeface="Calibri" panose="020F0502020204030204" pitchFamily="34" charset="0"/>
              </a:rPr>
              <a:t>1%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Text Box 33">
            <a:extLst>
              <a:ext uri="{FF2B5EF4-FFF2-40B4-BE49-F238E27FC236}">
                <a16:creationId xmlns:a16="http://schemas.microsoft.com/office/drawing/2014/main" xmlns="" id="{7F328B9D-A203-F1BC-75DC-8F029348A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119" y="5369452"/>
            <a:ext cx="904981" cy="59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Fira Sans" panose="020B0803050000020004" pitchFamily="34" charset="0"/>
              </a:rPr>
              <a:t>88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Fira Sans" panose="020B0803050000020004" pitchFamily="34" charset="0"/>
              </a:rPr>
              <a:t>%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Text Box 34">
            <a:extLst>
              <a:ext uri="{FF2B5EF4-FFF2-40B4-BE49-F238E27FC236}">
                <a16:creationId xmlns:a16="http://schemas.microsoft.com/office/drawing/2014/main" xmlns="" id="{D78A882D-9B21-6C28-C471-48E60875D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849" y="5066789"/>
            <a:ext cx="608164" cy="46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Fira Sans" panose="020B0803050000020004" pitchFamily="34" charset="0"/>
              </a:rPr>
              <a:t>NH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59" name="Picture 35">
            <a:extLst>
              <a:ext uri="{FF2B5EF4-FFF2-40B4-BE49-F238E27FC236}">
                <a16:creationId xmlns:a16="http://schemas.microsoft.com/office/drawing/2014/main" xmlns="" id="{D1F41056-2140-4C44-0F12-3E9D6E4FE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27" y="4878656"/>
            <a:ext cx="237736" cy="10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2" name="Text Box 36">
            <a:extLst>
              <a:ext uri="{FF2B5EF4-FFF2-40B4-BE49-F238E27FC236}">
                <a16:creationId xmlns:a16="http://schemas.microsoft.com/office/drawing/2014/main" xmlns="" id="{86D8F93A-E2FF-9B1D-831D-8A6F187F4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692" y="4546651"/>
            <a:ext cx="610126" cy="98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B2B83"/>
                </a:solidFill>
                <a:effectLst/>
                <a:latin typeface="Calibri" panose="020F0502020204030204" pitchFamily="34" charset="0"/>
              </a:rPr>
              <a:t>7%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1" name="Picture 37">
            <a:extLst>
              <a:ext uri="{FF2B5EF4-FFF2-40B4-BE49-F238E27FC236}">
                <a16:creationId xmlns:a16="http://schemas.microsoft.com/office/drawing/2014/main" xmlns="" id="{CE663668-C13D-1671-F212-BD1AA36AF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36"/>
          <a:stretch>
            <a:fillRect/>
          </a:stretch>
        </p:blipFill>
        <p:spPr bwMode="auto">
          <a:xfrm>
            <a:off x="6449809" y="3092268"/>
            <a:ext cx="5754314" cy="371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6" name="Text Box 39">
            <a:extLst>
              <a:ext uri="{FF2B5EF4-FFF2-40B4-BE49-F238E27FC236}">
                <a16:creationId xmlns:a16="http://schemas.microsoft.com/office/drawing/2014/main" xmlns="" id="{810CB6F7-F6EB-C125-D0D1-5086767D4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368" y="4221068"/>
            <a:ext cx="2044083" cy="3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0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roxima Nova Extrabold" panose="02000506030000020004" pitchFamily="50" charset="0"/>
              </a:rPr>
              <a:t>WMCC Magic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Text Box 41">
            <a:extLst>
              <a:ext uri="{FF2B5EF4-FFF2-40B4-BE49-F238E27FC236}">
                <a16:creationId xmlns:a16="http://schemas.microsoft.com/office/drawing/2014/main" xmlns="" id="{4BBD6B96-C63B-8211-CA7D-C34E0175B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5524" y="5779661"/>
            <a:ext cx="2802196" cy="38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ira Sans" panose="020B0803050000020004" pitchFamily="34" charset="0"/>
              </a:rPr>
              <a:t>Retention rate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ira Sans" panose="020B0803050000020004" pitchFamily="34" charset="0"/>
              </a:rPr>
              <a:t> New England: 57%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4" name="Text Box 42">
            <a:extLst>
              <a:ext uri="{FF2B5EF4-FFF2-40B4-BE49-F238E27FC236}">
                <a16:creationId xmlns:a16="http://schemas.microsoft.com/office/drawing/2014/main" xmlns="" id="{352C74E2-144A-8407-8B84-2DF456CDA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591" y="5650513"/>
            <a:ext cx="862777" cy="43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6E267B"/>
                </a:solidFill>
                <a:effectLst/>
                <a:latin typeface="Fira Sans" panose="020B0803050000020004" pitchFamily="34" charset="0"/>
              </a:rPr>
              <a:t>69%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8" name="Group 43">
            <a:extLst>
              <a:ext uri="{FF2B5EF4-FFF2-40B4-BE49-F238E27FC236}">
                <a16:creationId xmlns:a16="http://schemas.microsoft.com/office/drawing/2014/main" xmlns="" id="{98749C65-68A2-EE26-4761-DA13279A238B}"/>
              </a:ext>
            </a:extLst>
          </p:cNvPr>
          <p:cNvGrpSpPr>
            <a:grpSpLocks/>
          </p:cNvGrpSpPr>
          <p:nvPr/>
        </p:nvGrpSpPr>
        <p:grpSpPr bwMode="auto">
          <a:xfrm>
            <a:off x="8776466" y="4874384"/>
            <a:ext cx="3249501" cy="601943"/>
            <a:chOff x="108619414" y="110310368"/>
            <a:chExt cx="3222561" cy="595030"/>
          </a:xfrm>
        </p:grpSpPr>
        <p:sp>
          <p:nvSpPr>
            <p:cNvPr id="61" name="Text Box 44">
              <a:extLst>
                <a:ext uri="{FF2B5EF4-FFF2-40B4-BE49-F238E27FC236}">
                  <a16:creationId xmlns:a16="http://schemas.microsoft.com/office/drawing/2014/main" xmlns="" id="{CFFF21CC-0652-7044-266F-150C66F57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19414" y="110310368"/>
              <a:ext cx="550537" cy="445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>
                  <a:ln>
                    <a:noFill/>
                  </a:ln>
                  <a:solidFill>
                    <a:srgbClr val="6E267B"/>
                  </a:solidFill>
                  <a:effectLst/>
                  <a:latin typeface="Fira Sans" panose="020B0803050000020004" pitchFamily="34" charset="0"/>
                </a:rPr>
                <a:t>42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Text Box 45">
              <a:extLst>
                <a:ext uri="{FF2B5EF4-FFF2-40B4-BE49-F238E27FC236}">
                  <a16:creationId xmlns:a16="http://schemas.microsoft.com/office/drawing/2014/main" xmlns="" id="{44CA94CB-B94A-A28F-23F5-12BA20C96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77735" y="110427883"/>
              <a:ext cx="2564240" cy="477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Fira Sans" panose="020B0803050000020004" pitchFamily="34" charset="0"/>
                </a:rPr>
                <a:t>Academic programs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9" name="Group 46">
            <a:extLst>
              <a:ext uri="{FF2B5EF4-FFF2-40B4-BE49-F238E27FC236}">
                <a16:creationId xmlns:a16="http://schemas.microsoft.com/office/drawing/2014/main" xmlns="" id="{00687DE5-3147-79EF-CA0E-918A49E8ED56}"/>
              </a:ext>
            </a:extLst>
          </p:cNvPr>
          <p:cNvGrpSpPr>
            <a:grpSpLocks/>
          </p:cNvGrpSpPr>
          <p:nvPr/>
        </p:nvGrpSpPr>
        <p:grpSpPr bwMode="auto">
          <a:xfrm>
            <a:off x="8435019" y="6448479"/>
            <a:ext cx="2636584" cy="435996"/>
            <a:chOff x="110323256" y="111481448"/>
            <a:chExt cx="2614725" cy="407019"/>
          </a:xfrm>
        </p:grpSpPr>
        <p:sp>
          <p:nvSpPr>
            <p:cNvPr id="59" name="Text Box 47">
              <a:extLst>
                <a:ext uri="{FF2B5EF4-FFF2-40B4-BE49-F238E27FC236}">
                  <a16:creationId xmlns:a16="http://schemas.microsoft.com/office/drawing/2014/main" xmlns="" id="{5584D6C4-1873-F650-D03E-1268B3CD2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52492" y="111547375"/>
              <a:ext cx="1585489" cy="284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Fira Sans" panose="020B0803050000020004" pitchFamily="34" charset="0"/>
                </a:rPr>
                <a:t>Per credit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Text Box 48">
              <a:extLst>
                <a:ext uri="{FF2B5EF4-FFF2-40B4-BE49-F238E27FC236}">
                  <a16:creationId xmlns:a16="http://schemas.microsoft.com/office/drawing/2014/main" xmlns="" id="{D30A63FC-B989-9BE1-7819-5DDEE9FCC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323256" y="111481448"/>
              <a:ext cx="910743" cy="407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6E267B"/>
                  </a:solidFill>
                  <a:effectLst/>
                  <a:latin typeface="Fira Sans" panose="020B0803050000020004" pitchFamily="34" charset="0"/>
                </a:rPr>
                <a:t>$215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7" name="Text Box 50">
            <a:extLst>
              <a:ext uri="{FF2B5EF4-FFF2-40B4-BE49-F238E27FC236}">
                <a16:creationId xmlns:a16="http://schemas.microsoft.com/office/drawing/2014/main" xmlns="" id="{C3F4D4CB-F346-07FE-26C7-87C4EA179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1215" y="4530858"/>
            <a:ext cx="345751" cy="46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6E267B"/>
                </a:solidFill>
                <a:effectLst/>
                <a:latin typeface="Fira Sans" panose="020B0803050000020004" pitchFamily="34" charset="0"/>
              </a:rPr>
              <a:t>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Text Box 51">
            <a:extLst>
              <a:ext uri="{FF2B5EF4-FFF2-40B4-BE49-F238E27FC236}">
                <a16:creationId xmlns:a16="http://schemas.microsoft.com/office/drawing/2014/main" xmlns="" id="{FA966961-13F0-C38A-1A0D-BF37B6F1A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368" y="4654708"/>
            <a:ext cx="2247460" cy="33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ira Sans" panose="020B0803050000020004" pitchFamily="34" charset="0"/>
              </a:rPr>
              <a:t>Locations in northern NH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1" name="Group 52">
            <a:extLst>
              <a:ext uri="{FF2B5EF4-FFF2-40B4-BE49-F238E27FC236}">
                <a16:creationId xmlns:a16="http://schemas.microsoft.com/office/drawing/2014/main" xmlns="" id="{35D97032-80AC-5C25-7A33-10F243C3FCC6}"/>
              </a:ext>
            </a:extLst>
          </p:cNvPr>
          <p:cNvGrpSpPr>
            <a:grpSpLocks/>
          </p:cNvGrpSpPr>
          <p:nvPr/>
        </p:nvGrpSpPr>
        <p:grpSpPr bwMode="auto">
          <a:xfrm>
            <a:off x="8432943" y="6055739"/>
            <a:ext cx="3853815" cy="542695"/>
            <a:chOff x="110321182" y="111114810"/>
            <a:chExt cx="3821863" cy="506627"/>
          </a:xfrm>
        </p:grpSpPr>
        <p:sp>
          <p:nvSpPr>
            <p:cNvPr id="55" name="Text Box 53">
              <a:extLst>
                <a:ext uri="{FF2B5EF4-FFF2-40B4-BE49-F238E27FC236}">
                  <a16:creationId xmlns:a16="http://schemas.microsoft.com/office/drawing/2014/main" xmlns="" id="{193E4AC7-8CA6-58C0-54E0-7ADCE8F44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321182" y="111114810"/>
              <a:ext cx="886634" cy="506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6E267B"/>
                  </a:solidFill>
                  <a:effectLst/>
                  <a:latin typeface="Fira Sans" panose="020B0803050000020004" pitchFamily="34" charset="0"/>
                </a:rPr>
                <a:t>91%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Text Box 54">
              <a:extLst>
                <a:ext uri="{FF2B5EF4-FFF2-40B4-BE49-F238E27FC236}">
                  <a16:creationId xmlns:a16="http://schemas.microsoft.com/office/drawing/2014/main" xmlns="" id="{CA1E90C4-AA0D-2BDB-D6AA-B3B5296344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92026" y="111199351"/>
              <a:ext cx="2851019" cy="352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Fira Sans" panose="020B0803050000020004" pitchFamily="34" charset="0"/>
                </a:rPr>
                <a:t> Classes with  &lt; 20 students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2" name="Group 55">
            <a:extLst>
              <a:ext uri="{FF2B5EF4-FFF2-40B4-BE49-F238E27FC236}">
                <a16:creationId xmlns:a16="http://schemas.microsoft.com/office/drawing/2014/main" xmlns="" id="{B512554D-02AC-5D7A-84A5-3CAA54987C63}"/>
              </a:ext>
            </a:extLst>
          </p:cNvPr>
          <p:cNvGrpSpPr>
            <a:grpSpLocks/>
          </p:cNvGrpSpPr>
          <p:nvPr/>
        </p:nvGrpSpPr>
        <p:grpSpPr bwMode="auto">
          <a:xfrm>
            <a:off x="8660883" y="5236113"/>
            <a:ext cx="3624450" cy="510444"/>
            <a:chOff x="108545326" y="110564065"/>
            <a:chExt cx="3529244" cy="476519"/>
          </a:xfrm>
        </p:grpSpPr>
        <p:sp>
          <p:nvSpPr>
            <p:cNvPr id="53" name="Text Box 56">
              <a:extLst>
                <a:ext uri="{FF2B5EF4-FFF2-40B4-BE49-F238E27FC236}">
                  <a16:creationId xmlns:a16="http://schemas.microsoft.com/office/drawing/2014/main" xmlns="" id="{201A6F59-4036-8372-708C-C74666C1D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04265" y="110692930"/>
              <a:ext cx="2770305" cy="31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Fira Sans" panose="020B0803050000020004" pitchFamily="34" charset="0"/>
                </a:rPr>
                <a:t>Student-faculty ratio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xmlns="" id="{597CB91D-29B5-1729-B132-C2BD93550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545326" y="110564065"/>
              <a:ext cx="540556" cy="47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6E267B"/>
                  </a:solidFill>
                  <a:effectLst/>
                  <a:latin typeface="Fira Sans" panose="020B0803050000020004" pitchFamily="34" charset="0"/>
                </a:rPr>
                <a:t>8:1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82" name="Picture 58">
            <a:extLst>
              <a:ext uri="{FF2B5EF4-FFF2-40B4-BE49-F238E27FC236}">
                <a16:creationId xmlns:a16="http://schemas.microsoft.com/office/drawing/2014/main" xmlns="" id="{80990202-F9D8-88AF-339E-C85E8BC83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29" b="17859"/>
          <a:stretch>
            <a:fillRect/>
          </a:stretch>
        </p:blipFill>
        <p:spPr bwMode="auto">
          <a:xfrm>
            <a:off x="9722628" y="3454672"/>
            <a:ext cx="1070243" cy="6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83" name="Picture 59">
            <a:extLst>
              <a:ext uri="{FF2B5EF4-FFF2-40B4-BE49-F238E27FC236}">
                <a16:creationId xmlns:a16="http://schemas.microsoft.com/office/drawing/2014/main" xmlns="" id="{AE6A55A6-BE1E-595A-5397-068EF0FF3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267" y="3517898"/>
            <a:ext cx="521754" cy="99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28" name="Control 61">
            <a:extLst>
              <a:ext uri="{FF2B5EF4-FFF2-40B4-BE49-F238E27FC236}">
                <a16:creationId xmlns:a16="http://schemas.microsoft.com/office/drawing/2014/main" xmlns="" id="{C7788C62-B85C-8198-0FFC-12633F79BA0D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204663" y="2629661"/>
            <a:ext cx="1524000" cy="103830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rgbClr val="6E267B"/>
              </a:solidFill>
              <a:effectLst/>
              <a:latin typeface="Fira Sans" panose="020B08030500000200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ira Sans" panose="020B0803050000020004" pitchFamily="34" charset="0"/>
              </a:rPr>
              <a:t>Berlin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ira Sans" panose="020B0803050000020004" pitchFamily="34" charset="0"/>
              </a:rPr>
              <a:t>White Mtns Reg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ira Sans" panose="020B0803050000020004" pitchFamily="34" charset="0"/>
              </a:rPr>
              <a:t>Kennett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ira Sans" panose="020B0803050000020004" pitchFamily="34" charset="0"/>
              </a:rPr>
              <a:t>Littleton</a:t>
            </a:r>
            <a:endParaRPr kumimoji="0" lang="en-US" altLang="en-US" sz="16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Fira Sans" panose="020B08030500000200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Fira Sans" panose="020B0803050000020004" pitchFamily="34" charset="0"/>
              </a:rPr>
              <a:t>HiSET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ira Sans" panose="020B0803050000020004" pitchFamily="34" charset="0"/>
              </a:rPr>
              <a:t>/GED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9" name="Text Box 62">
            <a:extLst>
              <a:ext uri="{FF2B5EF4-FFF2-40B4-BE49-F238E27FC236}">
                <a16:creationId xmlns:a16="http://schemas.microsoft.com/office/drawing/2014/main" xmlns="" id="{84F82D78-2280-97AC-6163-748CEC930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63" y="2229934"/>
            <a:ext cx="2258373" cy="51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99FCE"/>
                </a:solidFill>
                <a:effectLst/>
                <a:latin typeface="Fira Sans" panose="020B0803050000020004" pitchFamily="34" charset="0"/>
              </a:rPr>
              <a:t>TOP SENDING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699FCE"/>
                </a:solidFill>
                <a:effectLst/>
                <a:latin typeface="Fira Sans" panose="020B0803050000020004" pitchFamily="34" charset="0"/>
              </a:rPr>
              <a:t>HIGH SCHOOLS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41" name="Picture 1040">
            <a:extLst>
              <a:ext uri="{FF2B5EF4-FFF2-40B4-BE49-F238E27FC236}">
                <a16:creationId xmlns:a16="http://schemas.microsoft.com/office/drawing/2014/main" xmlns="" id="{D38AD762-9ACA-32C2-F852-E9F88F9F8ED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1" t="56226" r="-1"/>
          <a:stretch/>
        </p:blipFill>
        <p:spPr>
          <a:xfrm rot="5400000">
            <a:off x="3762035" y="1189268"/>
            <a:ext cx="499915" cy="6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4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8">
            <a:extLst>
              <a:ext uri="{FF2B5EF4-FFF2-40B4-BE49-F238E27FC236}">
                <a16:creationId xmlns:a16="http://schemas.microsoft.com/office/drawing/2014/main" xmlns="" id="{689C225A-A0B3-47A5-82B9-821563F52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933" y="2991206"/>
            <a:ext cx="1861444" cy="74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F7ECEF5-C834-4466-AA08-00B1987F6206}"/>
              </a:ext>
            </a:extLst>
          </p:cNvPr>
          <p:cNvSpPr txBox="1"/>
          <p:nvPr/>
        </p:nvSpPr>
        <p:spPr>
          <a:xfrm rot="16200000">
            <a:off x="-3125664" y="3135948"/>
            <a:ext cx="6858001" cy="584775"/>
          </a:xfrm>
          <a:prstGeom prst="rect">
            <a:avLst/>
          </a:prstGeom>
          <a:solidFill>
            <a:srgbClr val="1F637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prstClr val="white"/>
                </a:solidFill>
                <a:latin typeface="Dante" panose="02020502050200020203" pitchFamily="18" charset="0"/>
              </a:rPr>
              <a:t>                   </a:t>
            </a:r>
          </a:p>
        </p:txBody>
      </p:sp>
      <p:pic>
        <p:nvPicPr>
          <p:cNvPr id="42" name="Picture 41" descr="Text&#10;&#10;Description automatically generated">
            <a:extLst>
              <a:ext uri="{FF2B5EF4-FFF2-40B4-BE49-F238E27FC236}">
                <a16:creationId xmlns:a16="http://schemas.microsoft.com/office/drawing/2014/main" xmlns="" id="{11E66CE8-0B8A-4691-84D7-9250A40F5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72901" y="5275004"/>
            <a:ext cx="1503978" cy="499865"/>
          </a:xfrm>
          <a:prstGeom prst="rect">
            <a:avLst/>
          </a:prstGeom>
        </p:spPr>
      </p:pic>
      <p:sp>
        <p:nvSpPr>
          <p:cNvPr id="53" name="Text Box 16">
            <a:extLst>
              <a:ext uri="{FF2B5EF4-FFF2-40B4-BE49-F238E27FC236}">
                <a16:creationId xmlns:a16="http://schemas.microsoft.com/office/drawing/2014/main" xmlns="" id="{CF14B20E-30AE-419C-AA9D-DF23C6EF8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057" y="4221072"/>
            <a:ext cx="346095" cy="79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0437D-4AA0-5D21-AF71-BC7A8287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19EFA5-58CF-FCFE-4569-D1475CC02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8657" cy="4351338"/>
          </a:xfrm>
        </p:spPr>
        <p:txBody>
          <a:bodyPr/>
          <a:lstStyle/>
          <a:p>
            <a:r>
              <a:rPr lang="en-US" dirty="0"/>
              <a:t>Early in 2020 (pre-March) Memorial Hospital asked to partner with WMCC to meet workforce needs for Medical Assistants</a:t>
            </a:r>
          </a:p>
          <a:p>
            <a:r>
              <a:rPr lang="en-US" dirty="0"/>
              <a:t>The hospital had a critical shortage and was interested in exploring options with the college </a:t>
            </a:r>
          </a:p>
          <a:p>
            <a:r>
              <a:rPr lang="en-US" dirty="0"/>
              <a:t>Discussions began and the two organizations explored various ways to partner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9554EEFA-C256-7591-4A16-CC6538626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07" y="2342049"/>
            <a:ext cx="3901786" cy="203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4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8">
            <a:extLst>
              <a:ext uri="{FF2B5EF4-FFF2-40B4-BE49-F238E27FC236}">
                <a16:creationId xmlns:a16="http://schemas.microsoft.com/office/drawing/2014/main" xmlns="" id="{689C225A-A0B3-47A5-82B9-821563F52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933" y="2991206"/>
            <a:ext cx="1861444" cy="74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F7ECEF5-C834-4466-AA08-00B1987F6206}"/>
              </a:ext>
            </a:extLst>
          </p:cNvPr>
          <p:cNvSpPr txBox="1"/>
          <p:nvPr/>
        </p:nvSpPr>
        <p:spPr>
          <a:xfrm rot="16200000">
            <a:off x="-3125664" y="3135948"/>
            <a:ext cx="6858001" cy="584775"/>
          </a:xfrm>
          <a:prstGeom prst="rect">
            <a:avLst/>
          </a:prstGeom>
          <a:solidFill>
            <a:srgbClr val="1F637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prstClr val="white"/>
                </a:solidFill>
                <a:latin typeface="Dante" panose="02020502050200020203" pitchFamily="18" charset="0"/>
              </a:rPr>
              <a:t>                   </a:t>
            </a:r>
          </a:p>
        </p:txBody>
      </p:sp>
      <p:pic>
        <p:nvPicPr>
          <p:cNvPr id="42" name="Picture 41" descr="Text&#10;&#10;Description automatically generated">
            <a:extLst>
              <a:ext uri="{FF2B5EF4-FFF2-40B4-BE49-F238E27FC236}">
                <a16:creationId xmlns:a16="http://schemas.microsoft.com/office/drawing/2014/main" xmlns="" id="{11E66CE8-0B8A-4691-84D7-9250A40F5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72901" y="5275004"/>
            <a:ext cx="1503978" cy="499865"/>
          </a:xfrm>
          <a:prstGeom prst="rect">
            <a:avLst/>
          </a:prstGeom>
        </p:spPr>
      </p:pic>
      <p:sp>
        <p:nvSpPr>
          <p:cNvPr id="53" name="Text Box 16">
            <a:extLst>
              <a:ext uri="{FF2B5EF4-FFF2-40B4-BE49-F238E27FC236}">
                <a16:creationId xmlns:a16="http://schemas.microsoft.com/office/drawing/2014/main" xmlns="" id="{CF14B20E-30AE-419C-AA9D-DF23C6EF8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057" y="4221072"/>
            <a:ext cx="346095" cy="79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364BDC-B2A9-C33B-0C3D-C6ABC5AB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D98448-5C32-4475-CF8B-9C48DE846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Two-year Medical Assistant Associate in Science Degree</a:t>
            </a:r>
          </a:p>
          <a:p>
            <a:r>
              <a:rPr lang="en-US" dirty="0"/>
              <a:t>Three Semester Medical Assistant Certificate (MAERB Accredited)</a:t>
            </a:r>
          </a:p>
          <a:p>
            <a:r>
              <a:rPr lang="en-US" dirty="0"/>
              <a:t>10-week DOL Medical Assistant Apprenticeship</a:t>
            </a:r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xmlns="" id="{3F7D61C2-CB7E-A54D-DC95-6FA33BF61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505609" y="3289420"/>
            <a:ext cx="3352807" cy="32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2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8">
            <a:extLst>
              <a:ext uri="{FF2B5EF4-FFF2-40B4-BE49-F238E27FC236}">
                <a16:creationId xmlns:a16="http://schemas.microsoft.com/office/drawing/2014/main" xmlns="" id="{689C225A-A0B3-47A5-82B9-821563F52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933" y="2991206"/>
            <a:ext cx="1861444" cy="74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F7ECEF5-C834-4466-AA08-00B1987F6206}"/>
              </a:ext>
            </a:extLst>
          </p:cNvPr>
          <p:cNvSpPr txBox="1"/>
          <p:nvPr/>
        </p:nvSpPr>
        <p:spPr>
          <a:xfrm rot="16200000">
            <a:off x="-3125664" y="3135948"/>
            <a:ext cx="6858001" cy="584775"/>
          </a:xfrm>
          <a:prstGeom prst="rect">
            <a:avLst/>
          </a:prstGeom>
          <a:solidFill>
            <a:srgbClr val="1F637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prstClr val="white"/>
                </a:solidFill>
                <a:latin typeface="Dante" panose="02020502050200020203" pitchFamily="18" charset="0"/>
              </a:rPr>
              <a:t>                   </a:t>
            </a:r>
          </a:p>
        </p:txBody>
      </p:sp>
      <p:pic>
        <p:nvPicPr>
          <p:cNvPr id="42" name="Picture 41" descr="Text&#10;&#10;Description automatically generated">
            <a:extLst>
              <a:ext uri="{FF2B5EF4-FFF2-40B4-BE49-F238E27FC236}">
                <a16:creationId xmlns:a16="http://schemas.microsoft.com/office/drawing/2014/main" xmlns="" id="{11E66CE8-0B8A-4691-84D7-9250A40F5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72901" y="5275004"/>
            <a:ext cx="1503978" cy="499865"/>
          </a:xfrm>
          <a:prstGeom prst="rect">
            <a:avLst/>
          </a:prstGeom>
        </p:spPr>
      </p:pic>
      <p:sp>
        <p:nvSpPr>
          <p:cNvPr id="53" name="Text Box 16">
            <a:extLst>
              <a:ext uri="{FF2B5EF4-FFF2-40B4-BE49-F238E27FC236}">
                <a16:creationId xmlns:a16="http://schemas.microsoft.com/office/drawing/2014/main" xmlns="" id="{CF14B20E-30AE-419C-AA9D-DF23C6EF8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057" y="4221072"/>
            <a:ext cx="346095" cy="79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BADCEF-5AD5-2430-EF2F-F108367F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1B4041-A791-0BD5-9C3C-75B97626A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Pathway: Students would not have the proper clinical experience to work or even provide support until end of year two</a:t>
            </a:r>
          </a:p>
          <a:p>
            <a:r>
              <a:rPr lang="en-US" dirty="0"/>
              <a:t>Certificate Pathway: Students would not be able to enter their internship until their third semester</a:t>
            </a:r>
          </a:p>
          <a:p>
            <a:r>
              <a:rPr lang="en-US" dirty="0"/>
              <a:t>Apprenticeship: Students did not have enough theory or clinical experience to be successful</a:t>
            </a:r>
          </a:p>
        </p:txBody>
      </p:sp>
    </p:spTree>
    <p:extLst>
      <p:ext uri="{BB962C8B-B14F-4D97-AF65-F5344CB8AC3E}">
        <p14:creationId xmlns:p14="http://schemas.microsoft.com/office/powerpoint/2010/main" val="95198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8">
            <a:extLst>
              <a:ext uri="{FF2B5EF4-FFF2-40B4-BE49-F238E27FC236}">
                <a16:creationId xmlns:a16="http://schemas.microsoft.com/office/drawing/2014/main" xmlns="" id="{689C225A-A0B3-47A5-82B9-821563F52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933" y="2991206"/>
            <a:ext cx="1861444" cy="74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F7ECEF5-C834-4466-AA08-00B1987F6206}"/>
              </a:ext>
            </a:extLst>
          </p:cNvPr>
          <p:cNvSpPr txBox="1"/>
          <p:nvPr/>
        </p:nvSpPr>
        <p:spPr>
          <a:xfrm rot="16200000">
            <a:off x="-3125664" y="3135948"/>
            <a:ext cx="6858001" cy="584775"/>
          </a:xfrm>
          <a:prstGeom prst="rect">
            <a:avLst/>
          </a:prstGeom>
          <a:solidFill>
            <a:srgbClr val="1F637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prstClr val="white"/>
                </a:solidFill>
                <a:latin typeface="Dante" panose="02020502050200020203" pitchFamily="18" charset="0"/>
              </a:rPr>
              <a:t>                   </a:t>
            </a:r>
          </a:p>
        </p:txBody>
      </p:sp>
      <p:pic>
        <p:nvPicPr>
          <p:cNvPr id="42" name="Picture 41" descr="Text&#10;&#10;Description automatically generated">
            <a:extLst>
              <a:ext uri="{FF2B5EF4-FFF2-40B4-BE49-F238E27FC236}">
                <a16:creationId xmlns:a16="http://schemas.microsoft.com/office/drawing/2014/main" xmlns="" id="{11E66CE8-0B8A-4691-84D7-9250A40F5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72901" y="5275004"/>
            <a:ext cx="1503978" cy="499865"/>
          </a:xfrm>
          <a:prstGeom prst="rect">
            <a:avLst/>
          </a:prstGeom>
        </p:spPr>
      </p:pic>
      <p:sp>
        <p:nvSpPr>
          <p:cNvPr id="53" name="Text Box 16">
            <a:extLst>
              <a:ext uri="{FF2B5EF4-FFF2-40B4-BE49-F238E27FC236}">
                <a16:creationId xmlns:a16="http://schemas.microsoft.com/office/drawing/2014/main" xmlns="" id="{CF14B20E-30AE-419C-AA9D-DF23C6EF8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057" y="4221072"/>
            <a:ext cx="346095" cy="79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364BDC-B2A9-C33B-0C3D-C6ABC5AB4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378"/>
            <a:ext cx="10515600" cy="1325563"/>
          </a:xfrm>
        </p:spPr>
        <p:txBody>
          <a:bodyPr/>
          <a:lstStyle/>
          <a:p>
            <a:r>
              <a:rPr lang="en-US" dirty="0"/>
              <a:t>The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D98448-5C32-4475-CF8B-9C48DE846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220"/>
            <a:ext cx="5591347" cy="4720705"/>
          </a:xfrm>
        </p:spPr>
        <p:txBody>
          <a:bodyPr/>
          <a:lstStyle/>
          <a:p>
            <a:r>
              <a:rPr lang="en-US" dirty="0"/>
              <a:t>In September of 2020, the group reconvened and developed a project plan</a:t>
            </a:r>
          </a:p>
          <a:p>
            <a:r>
              <a:rPr lang="en-US" dirty="0"/>
              <a:t>The need for Medical Assistants increased dramatically and the hospital was eager to develop a program, but with quality in mind</a:t>
            </a:r>
          </a:p>
          <a:p>
            <a:r>
              <a:rPr lang="en-US" dirty="0"/>
              <a:t>The workplan spanned from September 2020 – August of 2021 and included the following elements:	</a:t>
            </a:r>
          </a:p>
        </p:txBody>
      </p:sp>
      <p:pic>
        <p:nvPicPr>
          <p:cNvPr id="5" name="Picture 4" descr="Engineering drawing&#10;&#10;Description automatically generated">
            <a:extLst>
              <a:ext uri="{FF2B5EF4-FFF2-40B4-BE49-F238E27FC236}">
                <a16:creationId xmlns:a16="http://schemas.microsoft.com/office/drawing/2014/main" xmlns="" id="{A802C3EB-19C7-33AF-7EA8-93E1D2C1A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081683" y="996296"/>
            <a:ext cx="4579525" cy="457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3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8">
            <a:extLst>
              <a:ext uri="{FF2B5EF4-FFF2-40B4-BE49-F238E27FC236}">
                <a16:creationId xmlns:a16="http://schemas.microsoft.com/office/drawing/2014/main" xmlns="" id="{689C225A-A0B3-47A5-82B9-821563F52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933" y="2991206"/>
            <a:ext cx="1861444" cy="74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F7ECEF5-C834-4466-AA08-00B1987F6206}"/>
              </a:ext>
            </a:extLst>
          </p:cNvPr>
          <p:cNvSpPr txBox="1"/>
          <p:nvPr/>
        </p:nvSpPr>
        <p:spPr>
          <a:xfrm rot="16200000">
            <a:off x="-3125664" y="3135948"/>
            <a:ext cx="6858001" cy="584775"/>
          </a:xfrm>
          <a:prstGeom prst="rect">
            <a:avLst/>
          </a:prstGeom>
          <a:solidFill>
            <a:srgbClr val="1F637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prstClr val="white"/>
                </a:solidFill>
                <a:latin typeface="Dante" panose="02020502050200020203" pitchFamily="18" charset="0"/>
              </a:rPr>
              <a:t>                   </a:t>
            </a:r>
          </a:p>
        </p:txBody>
      </p:sp>
      <p:pic>
        <p:nvPicPr>
          <p:cNvPr id="42" name="Picture 41" descr="Text&#10;&#10;Description automatically generated">
            <a:extLst>
              <a:ext uri="{FF2B5EF4-FFF2-40B4-BE49-F238E27FC236}">
                <a16:creationId xmlns:a16="http://schemas.microsoft.com/office/drawing/2014/main" xmlns="" id="{11E66CE8-0B8A-4691-84D7-9250A40F5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72901" y="5275004"/>
            <a:ext cx="1503978" cy="499865"/>
          </a:xfrm>
          <a:prstGeom prst="rect">
            <a:avLst/>
          </a:prstGeom>
        </p:spPr>
      </p:pic>
      <p:sp>
        <p:nvSpPr>
          <p:cNvPr id="53" name="Text Box 16">
            <a:extLst>
              <a:ext uri="{FF2B5EF4-FFF2-40B4-BE49-F238E27FC236}">
                <a16:creationId xmlns:a16="http://schemas.microsoft.com/office/drawing/2014/main" xmlns="" id="{CF14B20E-30AE-419C-AA9D-DF23C6EF8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057" y="4221072"/>
            <a:ext cx="346095" cy="79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364BDC-B2A9-C33B-0C3D-C6ABC5AB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D98448-5C32-4475-CF8B-9C48DE846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requirements, recruiting, funding</a:t>
            </a:r>
          </a:p>
          <a:p>
            <a:pPr lvl="1"/>
            <a:r>
              <a:rPr lang="en-US" dirty="0"/>
              <a:t>Review of Maine Health MA competencies</a:t>
            </a:r>
          </a:p>
          <a:p>
            <a:pPr lvl="1"/>
            <a:r>
              <a:rPr lang="en-US" dirty="0"/>
              <a:t>Complete a gap analysis</a:t>
            </a:r>
          </a:p>
          <a:p>
            <a:pPr lvl="1"/>
            <a:r>
              <a:rPr lang="en-US" dirty="0"/>
              <a:t>Establish job descriptions, salary range and additional benefits</a:t>
            </a:r>
          </a:p>
          <a:p>
            <a:pPr lvl="1"/>
            <a:r>
              <a:rPr lang="en-US" dirty="0"/>
              <a:t>Determine schedule of course offerings</a:t>
            </a:r>
          </a:p>
          <a:p>
            <a:pPr lvl="1"/>
            <a:r>
              <a:rPr lang="en-US" dirty="0"/>
              <a:t>Identify a site contact for Memorial Hospital</a:t>
            </a:r>
          </a:p>
          <a:p>
            <a:pPr lvl="1"/>
            <a:r>
              <a:rPr lang="en-US" dirty="0"/>
              <a:t>Work with MAERB and CAAHEP for work experience transferability to internship – college to develop policy</a:t>
            </a:r>
          </a:p>
          <a:p>
            <a:pPr lvl="1"/>
            <a:r>
              <a:rPr lang="en-US" dirty="0"/>
              <a:t>Develop recruiting and onboarding plan </a:t>
            </a:r>
          </a:p>
          <a:p>
            <a:pPr lvl="1"/>
            <a:r>
              <a:rPr lang="en-US" dirty="0"/>
              <a:t>Develop a detailed budget analysis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8">
            <a:extLst>
              <a:ext uri="{FF2B5EF4-FFF2-40B4-BE49-F238E27FC236}">
                <a16:creationId xmlns:a16="http://schemas.microsoft.com/office/drawing/2014/main" xmlns="" id="{689C225A-A0B3-47A5-82B9-821563F52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933" y="2991206"/>
            <a:ext cx="1861444" cy="74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F7ECEF5-C834-4466-AA08-00B1987F6206}"/>
              </a:ext>
            </a:extLst>
          </p:cNvPr>
          <p:cNvSpPr txBox="1"/>
          <p:nvPr/>
        </p:nvSpPr>
        <p:spPr>
          <a:xfrm rot="16200000">
            <a:off x="-3125664" y="3135948"/>
            <a:ext cx="6858001" cy="584775"/>
          </a:xfrm>
          <a:prstGeom prst="rect">
            <a:avLst/>
          </a:prstGeom>
          <a:solidFill>
            <a:srgbClr val="1F637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prstClr val="white"/>
                </a:solidFill>
                <a:latin typeface="Dante" panose="02020502050200020203" pitchFamily="18" charset="0"/>
              </a:rPr>
              <a:t>                   </a:t>
            </a:r>
          </a:p>
        </p:txBody>
      </p:sp>
      <p:pic>
        <p:nvPicPr>
          <p:cNvPr id="42" name="Picture 41" descr="Text&#10;&#10;Description automatically generated">
            <a:extLst>
              <a:ext uri="{FF2B5EF4-FFF2-40B4-BE49-F238E27FC236}">
                <a16:creationId xmlns:a16="http://schemas.microsoft.com/office/drawing/2014/main" xmlns="" id="{11E66CE8-0B8A-4691-84D7-9250A40F5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72901" y="5275004"/>
            <a:ext cx="1503978" cy="499865"/>
          </a:xfrm>
          <a:prstGeom prst="rect">
            <a:avLst/>
          </a:prstGeom>
        </p:spPr>
      </p:pic>
      <p:sp>
        <p:nvSpPr>
          <p:cNvPr id="53" name="Text Box 16">
            <a:extLst>
              <a:ext uri="{FF2B5EF4-FFF2-40B4-BE49-F238E27FC236}">
                <a16:creationId xmlns:a16="http://schemas.microsoft.com/office/drawing/2014/main" xmlns="" id="{CF14B20E-30AE-419C-AA9D-DF23C6EF8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057" y="4221072"/>
            <a:ext cx="346095" cy="79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BADCEF-5AD5-2430-EF2F-F108367F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A160D71-45E2-5ABF-E2C4-8E65AD3B4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went hybrid!</a:t>
            </a:r>
          </a:p>
          <a:p>
            <a:r>
              <a:rPr lang="en-US" dirty="0"/>
              <a:t>Theoretical and lab foundation of the accredited certificate program</a:t>
            </a:r>
          </a:p>
          <a:p>
            <a:r>
              <a:rPr lang="en-US" dirty="0"/>
              <a:t>Clinical experience of the on-the-job training </a:t>
            </a:r>
          </a:p>
          <a:p>
            <a:r>
              <a:rPr lang="en-US" dirty="0"/>
              <a:t>Students complete the 3-semester certificate in two semesters while also providing support during a critical shortage in healthcare 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xmlns="" id="{F39734FA-A5F0-6402-5D52-19FBEADDE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29" y="4635071"/>
            <a:ext cx="7334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8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17271.potx" id="{FAD70E18-2F21-4BAE-983F-13051C6D1C17}" vid="{4B4DF9DC-15EC-4671-A52A-56A08B977F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24565</TotalTime>
  <Words>568</Words>
  <Application>Microsoft Office PowerPoint</Application>
  <PresentationFormat>Custom</PresentationFormat>
  <Paragraphs>118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Banded Design Blue 16x9</vt:lpstr>
      <vt:lpstr>Promoting Innovation While Maintaining Quality </vt:lpstr>
      <vt:lpstr>PowerPoint Presentation</vt:lpstr>
      <vt:lpstr>PowerPoint Presentation</vt:lpstr>
      <vt:lpstr>The Ask</vt:lpstr>
      <vt:lpstr>The Options</vt:lpstr>
      <vt:lpstr>The Issues</vt:lpstr>
      <vt:lpstr>The Details</vt:lpstr>
      <vt:lpstr>The Details</vt:lpstr>
      <vt:lpstr>The Solution</vt:lpstr>
      <vt:lpstr>The Solution</vt:lpstr>
      <vt:lpstr>The Results</vt:lpstr>
      <vt:lpstr>Thank you!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Metrics for Strategic Plan Pillars</dc:title>
  <dc:creator>Denise Bergeron</dc:creator>
  <cp:lastModifiedBy>Mary</cp:lastModifiedBy>
  <cp:revision>105</cp:revision>
  <cp:lastPrinted>2023-01-19T18:34:59Z</cp:lastPrinted>
  <dcterms:created xsi:type="dcterms:W3CDTF">2020-11-03T18:56:32Z</dcterms:created>
  <dcterms:modified xsi:type="dcterms:W3CDTF">2023-02-15T13:23:39Z</dcterms:modified>
</cp:coreProperties>
</file>