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2" r:id="rId6"/>
    <p:sldId id="260" r:id="rId7"/>
    <p:sldId id="278" r:id="rId8"/>
    <p:sldId id="279" r:id="rId9"/>
    <p:sldId id="264" r:id="rId10"/>
    <p:sldId id="265" r:id="rId11"/>
    <p:sldId id="266" r:id="rId12"/>
    <p:sldId id="267" r:id="rId13"/>
    <p:sldId id="263" r:id="rId14"/>
    <p:sldId id="280" r:id="rId15"/>
    <p:sldId id="331" r:id="rId16"/>
    <p:sldId id="333" r:id="rId17"/>
    <p:sldId id="332" r:id="rId18"/>
    <p:sldId id="270" r:id="rId19"/>
    <p:sldId id="271" r:id="rId20"/>
    <p:sldId id="272" r:id="rId21"/>
    <p:sldId id="273" r:id="rId22"/>
    <p:sldId id="274" r:id="rId23"/>
    <p:sldId id="277" r:id="rId24"/>
  </p:sldIdLst>
  <p:sldSz cx="18288000" cy="10287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Merriweather Bold Italics" panose="020B0604020202020204" charset="0"/>
      <p:regular r:id="rId30"/>
      <p:bold r:id="rId31"/>
      <p:italic r:id="rId32"/>
      <p:boldItalic r:id="rId33"/>
    </p:embeddedFont>
    <p:embeddedFont>
      <p:font typeface="Raleway Bold" panose="020B0604020202020204" charset="0"/>
      <p:regular r:id="rId34"/>
      <p:bold r:id="rId35"/>
    </p:embeddedFont>
    <p:embeddedFont>
      <p:font typeface="Merriweather Italics" panose="020B0604020202020204" charset="0"/>
      <p:regular r:id="rId36"/>
      <p:italic r:id="rId37"/>
    </p:embeddedFont>
    <p:embeddedFont>
      <p:font typeface="Raleway" panose="020B0604020202020204" charset="0"/>
      <p:regular r:id="rId38"/>
      <p:bold r:id="rId39"/>
      <p:italic r:id="rId40"/>
      <p:boldItalic r:id="rId41"/>
    </p:embeddedFont>
    <p:embeddedFont>
      <p:font typeface="Open Sans" panose="020B0604020202020204" charset="0"/>
      <p:regular r:id="rId42"/>
      <p:bold r:id="rId43"/>
      <p:italic r:id="rId44"/>
      <p:boldItalic r:id="rId45"/>
    </p:embeddedFont>
    <p:embeddedFont>
      <p:font typeface="Merriweather" panose="020B0604020202020204" charset="0"/>
      <p:regular r:id="rId46"/>
      <p:bold r:id="rId47"/>
      <p:italic r:id="rId48"/>
      <p:boldItalic r:id="rId49"/>
    </p:embeddedFont>
    <p:embeddedFont>
      <p:font typeface="Merriweather Bold" panose="020B0604020202020204" charset="0"/>
      <p:regular r:id="rId50"/>
      <p:bold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717" autoAdjust="0"/>
  </p:normalViewPr>
  <p:slideViewPr>
    <p:cSldViewPr>
      <p:cViewPr>
        <p:scale>
          <a:sx n="50" d="100"/>
          <a:sy n="50" d="100"/>
        </p:scale>
        <p:origin x="-126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8" Type="http://schemas.openxmlformats.org/officeDocument/2006/relationships/slide" Target="slides/slide7.xml"/><Relationship Id="rId51" Type="http://schemas.openxmlformats.org/officeDocument/2006/relationships/font" Target="fonts/font26.fntdata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1F2DF7-4709-403F-A265-F70CE36FD534}" type="doc">
      <dgm:prSet loTypeId="urn:microsoft.com/office/officeart/2005/8/layout/venn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350E67F-D814-4C05-BFF7-9A3562FD6C0C}">
      <dgm:prSet phldrT="[Text]"/>
      <dgm:spPr/>
      <dgm:t>
        <a:bodyPr/>
        <a:lstStyle/>
        <a:p>
          <a:r>
            <a:rPr lang="en-US" b="1" dirty="0"/>
            <a:t>Growth Zone</a:t>
          </a:r>
        </a:p>
      </dgm:t>
    </dgm:pt>
    <dgm:pt modelId="{6D80DC44-4B9F-493A-9FD9-FA8EAA576088}" type="parTrans" cxnId="{63EE02A3-A3EE-462C-9897-973AB7B3F9E9}">
      <dgm:prSet/>
      <dgm:spPr/>
      <dgm:t>
        <a:bodyPr/>
        <a:lstStyle/>
        <a:p>
          <a:endParaRPr lang="en-US"/>
        </a:p>
      </dgm:t>
    </dgm:pt>
    <dgm:pt modelId="{3A439444-DDD9-4759-B37C-1FCA402E99D1}" type="sibTrans" cxnId="{63EE02A3-A3EE-462C-9897-973AB7B3F9E9}">
      <dgm:prSet/>
      <dgm:spPr/>
      <dgm:t>
        <a:bodyPr/>
        <a:lstStyle/>
        <a:p>
          <a:endParaRPr lang="en-US"/>
        </a:p>
      </dgm:t>
    </dgm:pt>
    <dgm:pt modelId="{156A14DE-7237-41D8-B9B2-261E80B9C3DD}">
      <dgm:prSet phldrT="[Text]"/>
      <dgm:spPr/>
      <dgm:t>
        <a:bodyPr/>
        <a:lstStyle/>
        <a:p>
          <a:r>
            <a:rPr lang="en-US" b="1" dirty="0"/>
            <a:t>Learning Zone</a:t>
          </a:r>
        </a:p>
      </dgm:t>
    </dgm:pt>
    <dgm:pt modelId="{6D61CBCD-17F8-4C71-911D-7F1EBE4567DB}" type="parTrans" cxnId="{27966EBB-EE5B-4765-993C-9E09A7A32D48}">
      <dgm:prSet/>
      <dgm:spPr/>
      <dgm:t>
        <a:bodyPr/>
        <a:lstStyle/>
        <a:p>
          <a:endParaRPr lang="en-US"/>
        </a:p>
      </dgm:t>
    </dgm:pt>
    <dgm:pt modelId="{235A954F-EE6C-4367-B0F1-C48FBE48D8E6}" type="sibTrans" cxnId="{27966EBB-EE5B-4765-993C-9E09A7A32D48}">
      <dgm:prSet/>
      <dgm:spPr/>
      <dgm:t>
        <a:bodyPr/>
        <a:lstStyle/>
        <a:p>
          <a:endParaRPr lang="en-US"/>
        </a:p>
      </dgm:t>
    </dgm:pt>
    <dgm:pt modelId="{4FEFEB13-D63B-42C4-B418-F4FC853943B0}">
      <dgm:prSet phldrT="[Text]"/>
      <dgm:spPr/>
      <dgm:t>
        <a:bodyPr/>
        <a:lstStyle/>
        <a:p>
          <a:r>
            <a:rPr lang="en-US" b="1" dirty="0"/>
            <a:t>Fear Zone</a:t>
          </a:r>
        </a:p>
      </dgm:t>
    </dgm:pt>
    <dgm:pt modelId="{DC26D786-D332-4FCC-92EB-35AC87E21626}" type="parTrans" cxnId="{70F5D4A0-913E-460D-955B-1A6F50DE075F}">
      <dgm:prSet/>
      <dgm:spPr/>
      <dgm:t>
        <a:bodyPr/>
        <a:lstStyle/>
        <a:p>
          <a:endParaRPr lang="en-US"/>
        </a:p>
      </dgm:t>
    </dgm:pt>
    <dgm:pt modelId="{2CAD80DD-6ECD-4226-88B2-2F903A257C6F}" type="sibTrans" cxnId="{70F5D4A0-913E-460D-955B-1A6F50DE075F}">
      <dgm:prSet/>
      <dgm:spPr/>
      <dgm:t>
        <a:bodyPr/>
        <a:lstStyle/>
        <a:p>
          <a:endParaRPr lang="en-US"/>
        </a:p>
      </dgm:t>
    </dgm:pt>
    <dgm:pt modelId="{005B04DF-1ED3-4018-87FE-18633358C460}">
      <dgm:prSet phldrT="[Text]"/>
      <dgm:spPr/>
      <dgm:t>
        <a:bodyPr/>
        <a:lstStyle/>
        <a:p>
          <a:r>
            <a:rPr lang="en-US" b="1" dirty="0"/>
            <a:t>Comfort Zone</a:t>
          </a:r>
        </a:p>
      </dgm:t>
    </dgm:pt>
    <dgm:pt modelId="{A50528B9-0C27-49B1-BAFE-65DD697FB191}" type="parTrans" cxnId="{3941AEF7-822B-4F40-B966-18AF323957BF}">
      <dgm:prSet/>
      <dgm:spPr/>
      <dgm:t>
        <a:bodyPr/>
        <a:lstStyle/>
        <a:p>
          <a:endParaRPr lang="en-US"/>
        </a:p>
      </dgm:t>
    </dgm:pt>
    <dgm:pt modelId="{C7851AD4-0237-4205-844C-8586612A2FF2}" type="sibTrans" cxnId="{3941AEF7-822B-4F40-B966-18AF323957BF}">
      <dgm:prSet/>
      <dgm:spPr/>
      <dgm:t>
        <a:bodyPr/>
        <a:lstStyle/>
        <a:p>
          <a:endParaRPr lang="en-US"/>
        </a:p>
      </dgm:t>
    </dgm:pt>
    <dgm:pt modelId="{370083EC-9929-40B9-8E3D-307ABB9D3FCF}">
      <dgm:prSet phldrT="[Text]"/>
      <dgm:spPr/>
      <dgm:t>
        <a:bodyPr/>
        <a:lstStyle/>
        <a:p>
          <a:r>
            <a:rPr lang="en-US" dirty="0"/>
            <a:t>Focus: Status quo</a:t>
          </a:r>
        </a:p>
      </dgm:t>
    </dgm:pt>
    <dgm:pt modelId="{57AE5582-B832-45B1-B960-54DC99D69D85}" type="parTrans" cxnId="{62159512-CD50-4F52-BD68-9F7EBA1CAD79}">
      <dgm:prSet/>
      <dgm:spPr/>
      <dgm:t>
        <a:bodyPr/>
        <a:lstStyle/>
        <a:p>
          <a:endParaRPr lang="en-US"/>
        </a:p>
      </dgm:t>
    </dgm:pt>
    <dgm:pt modelId="{AF556DD6-7997-425C-91C7-F416AE1BA5DF}" type="sibTrans" cxnId="{62159512-CD50-4F52-BD68-9F7EBA1CAD79}">
      <dgm:prSet/>
      <dgm:spPr/>
      <dgm:t>
        <a:bodyPr/>
        <a:lstStyle/>
        <a:p>
          <a:endParaRPr lang="en-US"/>
        </a:p>
      </dgm:t>
    </dgm:pt>
    <dgm:pt modelId="{E4DBCCDF-04AE-4AB3-A779-7CAA4B52D37E}">
      <dgm:prSet phldrT="[Text]"/>
      <dgm:spPr/>
      <dgm:t>
        <a:bodyPr/>
        <a:lstStyle/>
        <a:p>
          <a:r>
            <a:rPr lang="en-US" dirty="0"/>
            <a:t>Focus: Risks</a:t>
          </a:r>
        </a:p>
      </dgm:t>
    </dgm:pt>
    <dgm:pt modelId="{73CF84F1-F9D5-41A4-91EC-738453F7B67A}" type="parTrans" cxnId="{FCA2B07A-24AD-4A8C-9DBF-26D0E371615D}">
      <dgm:prSet/>
      <dgm:spPr/>
      <dgm:t>
        <a:bodyPr/>
        <a:lstStyle/>
        <a:p>
          <a:endParaRPr lang="en-US"/>
        </a:p>
      </dgm:t>
    </dgm:pt>
    <dgm:pt modelId="{84058158-3B58-434D-8B24-A23B23975DCD}" type="sibTrans" cxnId="{FCA2B07A-24AD-4A8C-9DBF-26D0E371615D}">
      <dgm:prSet/>
      <dgm:spPr/>
      <dgm:t>
        <a:bodyPr/>
        <a:lstStyle/>
        <a:p>
          <a:endParaRPr lang="en-US"/>
        </a:p>
      </dgm:t>
    </dgm:pt>
    <dgm:pt modelId="{16EACE9C-84A0-48FD-B658-B4ADB8AB6E73}">
      <dgm:prSet phldrT="[Text]"/>
      <dgm:spPr/>
      <dgm:t>
        <a:bodyPr/>
        <a:lstStyle/>
        <a:p>
          <a:r>
            <a:rPr lang="en-US" dirty="0"/>
            <a:t>Focus: Lessons and solutions</a:t>
          </a:r>
        </a:p>
      </dgm:t>
    </dgm:pt>
    <dgm:pt modelId="{39E9A4E6-628C-4872-9FD8-1C04CDB52CD8}" type="parTrans" cxnId="{EEBF4EA6-5A85-4676-8C14-EECD06818371}">
      <dgm:prSet/>
      <dgm:spPr/>
      <dgm:t>
        <a:bodyPr/>
        <a:lstStyle/>
        <a:p>
          <a:endParaRPr lang="en-US"/>
        </a:p>
      </dgm:t>
    </dgm:pt>
    <dgm:pt modelId="{D0378A41-90E7-423F-B422-5CA232955D8E}" type="sibTrans" cxnId="{EEBF4EA6-5A85-4676-8C14-EECD06818371}">
      <dgm:prSet/>
      <dgm:spPr/>
      <dgm:t>
        <a:bodyPr/>
        <a:lstStyle/>
        <a:p>
          <a:endParaRPr lang="en-US"/>
        </a:p>
      </dgm:t>
    </dgm:pt>
    <dgm:pt modelId="{229D3DBB-4DB9-4E65-9D6F-9400D91F6420}">
      <dgm:prSet phldrT="[Text]"/>
      <dgm:spPr/>
      <dgm:t>
        <a:bodyPr/>
        <a:lstStyle/>
        <a:p>
          <a:r>
            <a:rPr lang="en-US" dirty="0"/>
            <a:t>Build new skills</a:t>
          </a:r>
        </a:p>
      </dgm:t>
    </dgm:pt>
    <dgm:pt modelId="{0A367B72-7F4E-45F2-8463-9E7CFBAFA386}" type="parTrans" cxnId="{024E6A4B-8652-49D7-BC8C-2C9FD99753E8}">
      <dgm:prSet/>
      <dgm:spPr/>
      <dgm:t>
        <a:bodyPr/>
        <a:lstStyle/>
        <a:p>
          <a:endParaRPr lang="en-US"/>
        </a:p>
      </dgm:t>
    </dgm:pt>
    <dgm:pt modelId="{505CB403-1918-442E-9375-9C90EC81CCFE}" type="sibTrans" cxnId="{024E6A4B-8652-49D7-BC8C-2C9FD99753E8}">
      <dgm:prSet/>
      <dgm:spPr/>
      <dgm:t>
        <a:bodyPr/>
        <a:lstStyle/>
        <a:p>
          <a:endParaRPr lang="en-US"/>
        </a:p>
      </dgm:t>
    </dgm:pt>
    <dgm:pt modelId="{3350A628-7446-4CAC-9283-E70F8806AEB7}">
      <dgm:prSet phldrT="[Text]"/>
      <dgm:spPr/>
      <dgm:t>
        <a:bodyPr/>
        <a:lstStyle/>
        <a:p>
          <a:r>
            <a:rPr lang="en-US" dirty="0"/>
            <a:t>Focus: Realize goals</a:t>
          </a:r>
        </a:p>
      </dgm:t>
    </dgm:pt>
    <dgm:pt modelId="{BA24BDD7-A827-4B82-857D-699011D3E61F}" type="parTrans" cxnId="{10CC1A04-07E4-4482-8448-4A92BBC05B81}">
      <dgm:prSet/>
      <dgm:spPr/>
      <dgm:t>
        <a:bodyPr/>
        <a:lstStyle/>
        <a:p>
          <a:endParaRPr lang="en-US"/>
        </a:p>
      </dgm:t>
    </dgm:pt>
    <dgm:pt modelId="{37A0A9E8-2F3D-4A80-818D-B77FD1B124E8}" type="sibTrans" cxnId="{10CC1A04-07E4-4482-8448-4A92BBC05B81}">
      <dgm:prSet/>
      <dgm:spPr/>
      <dgm:t>
        <a:bodyPr/>
        <a:lstStyle/>
        <a:p>
          <a:endParaRPr lang="en-US"/>
        </a:p>
      </dgm:t>
    </dgm:pt>
    <dgm:pt modelId="{DD7103C4-1F63-415A-917E-24C62012DB65}">
      <dgm:prSet phldrT="[Text]"/>
      <dgm:spPr/>
      <dgm:t>
        <a:bodyPr/>
        <a:lstStyle/>
        <a:p>
          <a:r>
            <a:rPr lang="en-US" dirty="0"/>
            <a:t>Expanded comfort zone</a:t>
          </a:r>
        </a:p>
      </dgm:t>
    </dgm:pt>
    <dgm:pt modelId="{4069DB42-7D56-40EE-AAB2-6CA57ED5BB38}" type="parTrans" cxnId="{6198213C-6DE6-4E90-AEFB-E6FE1DEC0BC7}">
      <dgm:prSet/>
      <dgm:spPr/>
      <dgm:t>
        <a:bodyPr/>
        <a:lstStyle/>
        <a:p>
          <a:endParaRPr lang="en-US"/>
        </a:p>
      </dgm:t>
    </dgm:pt>
    <dgm:pt modelId="{8864E719-67DE-4884-9E7C-BC0760FCA5D0}" type="sibTrans" cxnId="{6198213C-6DE6-4E90-AEFB-E6FE1DEC0BC7}">
      <dgm:prSet/>
      <dgm:spPr/>
      <dgm:t>
        <a:bodyPr/>
        <a:lstStyle/>
        <a:p>
          <a:endParaRPr lang="en-US"/>
        </a:p>
      </dgm:t>
    </dgm:pt>
    <dgm:pt modelId="{17EAFDD4-8283-432E-A22F-DF43D9948EF8}">
      <dgm:prSet phldrT="[Text]"/>
      <dgm:spPr/>
      <dgm:t>
        <a:bodyPr/>
        <a:lstStyle/>
        <a:p>
          <a:r>
            <a:rPr lang="en-US" dirty="0"/>
            <a:t>Continuous improvement</a:t>
          </a:r>
        </a:p>
      </dgm:t>
    </dgm:pt>
    <dgm:pt modelId="{3BE616FD-C8BC-4E35-8AF9-4EE2FA611B51}" type="parTrans" cxnId="{B7CCC34E-9375-43E2-A8C8-2FF690635195}">
      <dgm:prSet/>
      <dgm:spPr/>
      <dgm:t>
        <a:bodyPr/>
        <a:lstStyle/>
        <a:p>
          <a:endParaRPr lang="en-US"/>
        </a:p>
      </dgm:t>
    </dgm:pt>
    <dgm:pt modelId="{64877DAD-89D4-4B93-95A3-B52979DDE622}" type="sibTrans" cxnId="{B7CCC34E-9375-43E2-A8C8-2FF690635195}">
      <dgm:prSet/>
      <dgm:spPr/>
      <dgm:t>
        <a:bodyPr/>
        <a:lstStyle/>
        <a:p>
          <a:endParaRPr lang="en-US"/>
        </a:p>
      </dgm:t>
    </dgm:pt>
    <dgm:pt modelId="{55891286-DD6E-4B11-BDBF-6D31381E1679}">
      <dgm:prSet phldrT="[Text]"/>
      <dgm:spPr/>
      <dgm:t>
        <a:bodyPr/>
        <a:lstStyle/>
        <a:p>
          <a:r>
            <a:rPr lang="en-US" dirty="0"/>
            <a:t>Lack confidence</a:t>
          </a:r>
        </a:p>
      </dgm:t>
    </dgm:pt>
    <dgm:pt modelId="{5FFD23CF-E6EF-493A-880E-83F196B97E9D}" type="parTrans" cxnId="{31C845D8-A387-4A79-A040-7EFA0F9AD33C}">
      <dgm:prSet/>
      <dgm:spPr/>
      <dgm:t>
        <a:bodyPr/>
        <a:lstStyle/>
        <a:p>
          <a:endParaRPr lang="en-US"/>
        </a:p>
      </dgm:t>
    </dgm:pt>
    <dgm:pt modelId="{3B6058EC-5436-4501-8F92-4DCADB4C33D9}" type="sibTrans" cxnId="{31C845D8-A387-4A79-A040-7EFA0F9AD33C}">
      <dgm:prSet/>
      <dgm:spPr/>
      <dgm:t>
        <a:bodyPr/>
        <a:lstStyle/>
        <a:p>
          <a:endParaRPr lang="en-US"/>
        </a:p>
      </dgm:t>
    </dgm:pt>
    <dgm:pt modelId="{4F8EBE3C-2C9C-441D-AFA1-7F5FE54C7431}">
      <dgm:prSet phldrT="[Text]"/>
      <dgm:spPr/>
      <dgm:t>
        <a:bodyPr/>
        <a:lstStyle/>
        <a:p>
          <a:r>
            <a:rPr lang="en-US" dirty="0"/>
            <a:t>Perceived safety and control</a:t>
          </a:r>
        </a:p>
      </dgm:t>
    </dgm:pt>
    <dgm:pt modelId="{61EB012D-5AB6-42AF-B683-7959EF608338}" type="parTrans" cxnId="{7771DA9D-84C0-4F03-91FC-B033586863EA}">
      <dgm:prSet/>
      <dgm:spPr/>
      <dgm:t>
        <a:bodyPr/>
        <a:lstStyle/>
        <a:p>
          <a:endParaRPr lang="en-US"/>
        </a:p>
      </dgm:t>
    </dgm:pt>
    <dgm:pt modelId="{680B9D0C-5F11-4D67-9FE6-C7CAA823685D}" type="sibTrans" cxnId="{7771DA9D-84C0-4F03-91FC-B033586863EA}">
      <dgm:prSet/>
      <dgm:spPr/>
      <dgm:t>
        <a:bodyPr/>
        <a:lstStyle/>
        <a:p>
          <a:endParaRPr lang="en-US"/>
        </a:p>
      </dgm:t>
    </dgm:pt>
    <dgm:pt modelId="{977B340B-E3EB-40C0-9AAB-9C6FEF3D9204}" type="pres">
      <dgm:prSet presAssocID="{841F2DF7-4709-403F-A265-F70CE36FD534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254790-AC98-49FA-A03F-D5D7A8D49CF7}" type="pres">
      <dgm:prSet presAssocID="{841F2DF7-4709-403F-A265-F70CE36FD534}" presName="comp1" presStyleCnt="0"/>
      <dgm:spPr/>
    </dgm:pt>
    <dgm:pt modelId="{51D1818D-BD4F-4100-A4B0-BEBEE2FE9778}" type="pres">
      <dgm:prSet presAssocID="{841F2DF7-4709-403F-A265-F70CE36FD534}" presName="circle1" presStyleLbl="node1" presStyleIdx="0" presStyleCnt="4"/>
      <dgm:spPr/>
      <dgm:t>
        <a:bodyPr/>
        <a:lstStyle/>
        <a:p>
          <a:endParaRPr lang="en-US"/>
        </a:p>
      </dgm:t>
    </dgm:pt>
    <dgm:pt modelId="{EFE799B5-8346-4B24-B75B-02D1CC5C85D5}" type="pres">
      <dgm:prSet presAssocID="{841F2DF7-4709-403F-A265-F70CE36FD534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1D9E7-E759-4ED6-B2FD-0FD16D0EEFDA}" type="pres">
      <dgm:prSet presAssocID="{841F2DF7-4709-403F-A265-F70CE36FD534}" presName="comp2" presStyleCnt="0"/>
      <dgm:spPr/>
    </dgm:pt>
    <dgm:pt modelId="{1B1E1B41-E186-4DF7-A38C-89DC3CB35797}" type="pres">
      <dgm:prSet presAssocID="{841F2DF7-4709-403F-A265-F70CE36FD534}" presName="circle2" presStyleLbl="node1" presStyleIdx="1" presStyleCnt="4"/>
      <dgm:spPr/>
      <dgm:t>
        <a:bodyPr/>
        <a:lstStyle/>
        <a:p>
          <a:endParaRPr lang="en-US"/>
        </a:p>
      </dgm:t>
    </dgm:pt>
    <dgm:pt modelId="{3CBA4288-C3E6-4527-8888-51125CA2A4DC}" type="pres">
      <dgm:prSet presAssocID="{841F2DF7-4709-403F-A265-F70CE36FD534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8B1F4F-FB57-4C37-851D-6F81351DF85B}" type="pres">
      <dgm:prSet presAssocID="{841F2DF7-4709-403F-A265-F70CE36FD534}" presName="comp3" presStyleCnt="0"/>
      <dgm:spPr/>
    </dgm:pt>
    <dgm:pt modelId="{C55B2850-31A2-4501-8138-17D6B7FB656A}" type="pres">
      <dgm:prSet presAssocID="{841F2DF7-4709-403F-A265-F70CE36FD534}" presName="circle3" presStyleLbl="node1" presStyleIdx="2" presStyleCnt="4"/>
      <dgm:spPr/>
      <dgm:t>
        <a:bodyPr/>
        <a:lstStyle/>
        <a:p>
          <a:endParaRPr lang="en-US"/>
        </a:p>
      </dgm:t>
    </dgm:pt>
    <dgm:pt modelId="{1FB1DEF6-1AE4-4378-BC2A-94F98507783D}" type="pres">
      <dgm:prSet presAssocID="{841F2DF7-4709-403F-A265-F70CE36FD534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32B6BB-E680-4E62-A4D2-B34081FDF4BC}" type="pres">
      <dgm:prSet presAssocID="{841F2DF7-4709-403F-A265-F70CE36FD534}" presName="comp4" presStyleCnt="0"/>
      <dgm:spPr/>
    </dgm:pt>
    <dgm:pt modelId="{D1AC509F-C2E3-40D6-898C-4DF7E0CB6533}" type="pres">
      <dgm:prSet presAssocID="{841F2DF7-4709-403F-A265-F70CE36FD534}" presName="circle4" presStyleLbl="node1" presStyleIdx="3" presStyleCnt="4"/>
      <dgm:spPr/>
      <dgm:t>
        <a:bodyPr/>
        <a:lstStyle/>
        <a:p>
          <a:endParaRPr lang="en-US"/>
        </a:p>
      </dgm:t>
    </dgm:pt>
    <dgm:pt modelId="{002259F4-3ADB-4B16-BB9C-085CF88C91AC}" type="pres">
      <dgm:prSet presAssocID="{841F2DF7-4709-403F-A265-F70CE36FD534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59960C-0180-4B5C-9DCE-BD837E146340}" type="presOf" srcId="{17EAFDD4-8283-432E-A22F-DF43D9948EF8}" destId="{51D1818D-BD4F-4100-A4B0-BEBEE2FE9778}" srcOrd="0" destOrd="3" presId="urn:microsoft.com/office/officeart/2005/8/layout/venn2"/>
    <dgm:cxn modelId="{55605EDD-929E-4BF4-902C-10872691F9F8}" type="presOf" srcId="{55891286-DD6E-4B11-BDBF-6D31381E1679}" destId="{C55B2850-31A2-4501-8138-17D6B7FB656A}" srcOrd="0" destOrd="2" presId="urn:microsoft.com/office/officeart/2005/8/layout/venn2"/>
    <dgm:cxn modelId="{A8A44541-F300-451E-B1E0-6F6ACF09D2CF}" type="presOf" srcId="{370083EC-9929-40B9-8E3D-307ABB9D3FCF}" destId="{002259F4-3ADB-4B16-BB9C-085CF88C91AC}" srcOrd="1" destOrd="1" presId="urn:microsoft.com/office/officeart/2005/8/layout/venn2"/>
    <dgm:cxn modelId="{532CD211-E70A-49A2-8E5F-36909C2C1D20}" type="presOf" srcId="{005B04DF-1ED3-4018-87FE-18633358C460}" destId="{D1AC509F-C2E3-40D6-898C-4DF7E0CB6533}" srcOrd="0" destOrd="0" presId="urn:microsoft.com/office/officeart/2005/8/layout/venn2"/>
    <dgm:cxn modelId="{5558E2D2-BC26-4CE2-ADAC-E1EA29D2A722}" type="presOf" srcId="{3350A628-7446-4CAC-9283-E70F8806AEB7}" destId="{51D1818D-BD4F-4100-A4B0-BEBEE2FE9778}" srcOrd="0" destOrd="1" presId="urn:microsoft.com/office/officeart/2005/8/layout/venn2"/>
    <dgm:cxn modelId="{6198213C-6DE6-4E90-AEFB-E6FE1DEC0BC7}" srcId="{1350E67F-D814-4C05-BFF7-9A3562FD6C0C}" destId="{DD7103C4-1F63-415A-917E-24C62012DB65}" srcOrd="1" destOrd="0" parTransId="{4069DB42-7D56-40EE-AAB2-6CA57ED5BB38}" sibTransId="{8864E719-67DE-4884-9E7C-BC0760FCA5D0}"/>
    <dgm:cxn modelId="{571F386F-88AE-409E-8736-D325E0D05566}" type="presOf" srcId="{156A14DE-7237-41D8-B9B2-261E80B9C3DD}" destId="{1B1E1B41-E186-4DF7-A38C-89DC3CB35797}" srcOrd="0" destOrd="0" presId="urn:microsoft.com/office/officeart/2005/8/layout/venn2"/>
    <dgm:cxn modelId="{58B09C01-4322-4F69-81E0-79D5DF12A79C}" type="presOf" srcId="{1350E67F-D814-4C05-BFF7-9A3562FD6C0C}" destId="{51D1818D-BD4F-4100-A4B0-BEBEE2FE9778}" srcOrd="0" destOrd="0" presId="urn:microsoft.com/office/officeart/2005/8/layout/venn2"/>
    <dgm:cxn modelId="{5F939126-BF5B-4A6D-9286-AEFBDDF60CB0}" type="presOf" srcId="{370083EC-9929-40B9-8E3D-307ABB9D3FCF}" destId="{D1AC509F-C2E3-40D6-898C-4DF7E0CB6533}" srcOrd="0" destOrd="1" presId="urn:microsoft.com/office/officeart/2005/8/layout/venn2"/>
    <dgm:cxn modelId="{54B36144-669B-4BB5-AC2B-344AFCE296D2}" type="presOf" srcId="{4FEFEB13-D63B-42C4-B418-F4FC853943B0}" destId="{C55B2850-31A2-4501-8138-17D6B7FB656A}" srcOrd="0" destOrd="0" presId="urn:microsoft.com/office/officeart/2005/8/layout/venn2"/>
    <dgm:cxn modelId="{842579C5-C240-4622-93CE-CD53B0065E1E}" type="presOf" srcId="{4F8EBE3C-2C9C-441D-AFA1-7F5FE54C7431}" destId="{002259F4-3ADB-4B16-BB9C-085CF88C91AC}" srcOrd="1" destOrd="2" presId="urn:microsoft.com/office/officeart/2005/8/layout/venn2"/>
    <dgm:cxn modelId="{27966EBB-EE5B-4765-993C-9E09A7A32D48}" srcId="{841F2DF7-4709-403F-A265-F70CE36FD534}" destId="{156A14DE-7237-41D8-B9B2-261E80B9C3DD}" srcOrd="1" destOrd="0" parTransId="{6D61CBCD-17F8-4C71-911D-7F1EBE4567DB}" sibTransId="{235A954F-EE6C-4367-B0F1-C48FBE48D8E6}"/>
    <dgm:cxn modelId="{018D0061-CC1F-4D7C-9B0D-9BA3FDE89051}" type="presOf" srcId="{4FEFEB13-D63B-42C4-B418-F4FC853943B0}" destId="{1FB1DEF6-1AE4-4378-BC2A-94F98507783D}" srcOrd="1" destOrd="0" presId="urn:microsoft.com/office/officeart/2005/8/layout/venn2"/>
    <dgm:cxn modelId="{7B44445D-FA43-4B06-A9AE-FA7754F9A763}" type="presOf" srcId="{DD7103C4-1F63-415A-917E-24C62012DB65}" destId="{51D1818D-BD4F-4100-A4B0-BEBEE2FE9778}" srcOrd="0" destOrd="2" presId="urn:microsoft.com/office/officeart/2005/8/layout/venn2"/>
    <dgm:cxn modelId="{EEBF4EA6-5A85-4676-8C14-EECD06818371}" srcId="{156A14DE-7237-41D8-B9B2-261E80B9C3DD}" destId="{16EACE9C-84A0-48FD-B658-B4ADB8AB6E73}" srcOrd="0" destOrd="0" parTransId="{39E9A4E6-628C-4872-9FD8-1C04CDB52CD8}" sibTransId="{D0378A41-90E7-423F-B422-5CA232955D8E}"/>
    <dgm:cxn modelId="{FCA2B07A-24AD-4A8C-9DBF-26D0E371615D}" srcId="{4FEFEB13-D63B-42C4-B418-F4FC853943B0}" destId="{E4DBCCDF-04AE-4AB3-A779-7CAA4B52D37E}" srcOrd="0" destOrd="0" parTransId="{73CF84F1-F9D5-41A4-91EC-738453F7B67A}" sibTransId="{84058158-3B58-434D-8B24-A23B23975DCD}"/>
    <dgm:cxn modelId="{DC6ACBB4-4921-45D6-BAFC-CFD2D283D897}" type="presOf" srcId="{DD7103C4-1F63-415A-917E-24C62012DB65}" destId="{EFE799B5-8346-4B24-B75B-02D1CC5C85D5}" srcOrd="1" destOrd="2" presId="urn:microsoft.com/office/officeart/2005/8/layout/venn2"/>
    <dgm:cxn modelId="{024E6A4B-8652-49D7-BC8C-2C9FD99753E8}" srcId="{156A14DE-7237-41D8-B9B2-261E80B9C3DD}" destId="{229D3DBB-4DB9-4E65-9D6F-9400D91F6420}" srcOrd="1" destOrd="0" parTransId="{0A367B72-7F4E-45F2-8463-9E7CFBAFA386}" sibTransId="{505CB403-1918-442E-9375-9C90EC81CCFE}"/>
    <dgm:cxn modelId="{E9A86B70-CF47-4ADD-A644-55A620452270}" type="presOf" srcId="{1350E67F-D814-4C05-BFF7-9A3562FD6C0C}" destId="{EFE799B5-8346-4B24-B75B-02D1CC5C85D5}" srcOrd="1" destOrd="0" presId="urn:microsoft.com/office/officeart/2005/8/layout/venn2"/>
    <dgm:cxn modelId="{31C845D8-A387-4A79-A040-7EFA0F9AD33C}" srcId="{4FEFEB13-D63B-42C4-B418-F4FC853943B0}" destId="{55891286-DD6E-4B11-BDBF-6D31381E1679}" srcOrd="1" destOrd="0" parTransId="{5FFD23CF-E6EF-493A-880E-83F196B97E9D}" sibTransId="{3B6058EC-5436-4501-8F92-4DCADB4C33D9}"/>
    <dgm:cxn modelId="{63EE02A3-A3EE-462C-9897-973AB7B3F9E9}" srcId="{841F2DF7-4709-403F-A265-F70CE36FD534}" destId="{1350E67F-D814-4C05-BFF7-9A3562FD6C0C}" srcOrd="0" destOrd="0" parTransId="{6D80DC44-4B9F-493A-9FD9-FA8EAA576088}" sibTransId="{3A439444-DDD9-4759-B37C-1FCA402E99D1}"/>
    <dgm:cxn modelId="{164B2D00-9353-49E5-A7D5-6E8E80E8028D}" type="presOf" srcId="{3350A628-7446-4CAC-9283-E70F8806AEB7}" destId="{EFE799B5-8346-4B24-B75B-02D1CC5C85D5}" srcOrd="1" destOrd="1" presId="urn:microsoft.com/office/officeart/2005/8/layout/venn2"/>
    <dgm:cxn modelId="{B7CCC34E-9375-43E2-A8C8-2FF690635195}" srcId="{1350E67F-D814-4C05-BFF7-9A3562FD6C0C}" destId="{17EAFDD4-8283-432E-A22F-DF43D9948EF8}" srcOrd="2" destOrd="0" parTransId="{3BE616FD-C8BC-4E35-8AF9-4EE2FA611B51}" sibTransId="{64877DAD-89D4-4B93-95A3-B52979DDE622}"/>
    <dgm:cxn modelId="{F863101D-448F-4052-8324-C619BF6FC5ED}" type="presOf" srcId="{E4DBCCDF-04AE-4AB3-A779-7CAA4B52D37E}" destId="{1FB1DEF6-1AE4-4378-BC2A-94F98507783D}" srcOrd="1" destOrd="1" presId="urn:microsoft.com/office/officeart/2005/8/layout/venn2"/>
    <dgm:cxn modelId="{315AE010-CF6C-4E2C-9F2A-F51EA9676D47}" type="presOf" srcId="{16EACE9C-84A0-48FD-B658-B4ADB8AB6E73}" destId="{3CBA4288-C3E6-4527-8888-51125CA2A4DC}" srcOrd="1" destOrd="1" presId="urn:microsoft.com/office/officeart/2005/8/layout/venn2"/>
    <dgm:cxn modelId="{62159512-CD50-4F52-BD68-9F7EBA1CAD79}" srcId="{005B04DF-1ED3-4018-87FE-18633358C460}" destId="{370083EC-9929-40B9-8E3D-307ABB9D3FCF}" srcOrd="0" destOrd="0" parTransId="{57AE5582-B832-45B1-B960-54DC99D69D85}" sibTransId="{AF556DD6-7997-425C-91C7-F416AE1BA5DF}"/>
    <dgm:cxn modelId="{10CC1A04-07E4-4482-8448-4A92BBC05B81}" srcId="{1350E67F-D814-4C05-BFF7-9A3562FD6C0C}" destId="{3350A628-7446-4CAC-9283-E70F8806AEB7}" srcOrd="0" destOrd="0" parTransId="{BA24BDD7-A827-4B82-857D-699011D3E61F}" sibTransId="{37A0A9E8-2F3D-4A80-818D-B77FD1B124E8}"/>
    <dgm:cxn modelId="{FC5FF2EE-96EC-4802-827B-FAF7E6F47DBC}" type="presOf" srcId="{E4DBCCDF-04AE-4AB3-A779-7CAA4B52D37E}" destId="{C55B2850-31A2-4501-8138-17D6B7FB656A}" srcOrd="0" destOrd="1" presId="urn:microsoft.com/office/officeart/2005/8/layout/venn2"/>
    <dgm:cxn modelId="{7771DA9D-84C0-4F03-91FC-B033586863EA}" srcId="{005B04DF-1ED3-4018-87FE-18633358C460}" destId="{4F8EBE3C-2C9C-441D-AFA1-7F5FE54C7431}" srcOrd="1" destOrd="0" parTransId="{61EB012D-5AB6-42AF-B683-7959EF608338}" sibTransId="{680B9D0C-5F11-4D67-9FE6-C7CAA823685D}"/>
    <dgm:cxn modelId="{DC0DC4AA-9DA9-4ED8-9FE2-188A3B51D67C}" type="presOf" srcId="{17EAFDD4-8283-432E-A22F-DF43D9948EF8}" destId="{EFE799B5-8346-4B24-B75B-02D1CC5C85D5}" srcOrd="1" destOrd="3" presId="urn:microsoft.com/office/officeart/2005/8/layout/venn2"/>
    <dgm:cxn modelId="{70F5D4A0-913E-460D-955B-1A6F50DE075F}" srcId="{841F2DF7-4709-403F-A265-F70CE36FD534}" destId="{4FEFEB13-D63B-42C4-B418-F4FC853943B0}" srcOrd="2" destOrd="0" parTransId="{DC26D786-D332-4FCC-92EB-35AC87E21626}" sibTransId="{2CAD80DD-6ECD-4226-88B2-2F903A257C6F}"/>
    <dgm:cxn modelId="{6C1746E8-42DC-4F2D-89DE-88B43FEBBF3E}" type="presOf" srcId="{229D3DBB-4DB9-4E65-9D6F-9400D91F6420}" destId="{3CBA4288-C3E6-4527-8888-51125CA2A4DC}" srcOrd="1" destOrd="2" presId="urn:microsoft.com/office/officeart/2005/8/layout/venn2"/>
    <dgm:cxn modelId="{BD162FBE-D36B-4047-A743-2E8377EDE4FA}" type="presOf" srcId="{229D3DBB-4DB9-4E65-9D6F-9400D91F6420}" destId="{1B1E1B41-E186-4DF7-A38C-89DC3CB35797}" srcOrd="0" destOrd="2" presId="urn:microsoft.com/office/officeart/2005/8/layout/venn2"/>
    <dgm:cxn modelId="{D149824B-0E2E-451C-B795-9B1BC9BB5F7B}" type="presOf" srcId="{16EACE9C-84A0-48FD-B658-B4ADB8AB6E73}" destId="{1B1E1B41-E186-4DF7-A38C-89DC3CB35797}" srcOrd="0" destOrd="1" presId="urn:microsoft.com/office/officeart/2005/8/layout/venn2"/>
    <dgm:cxn modelId="{AED10FA2-4E7F-4FEF-9F02-9149AEB31AE6}" type="presOf" srcId="{4F8EBE3C-2C9C-441D-AFA1-7F5FE54C7431}" destId="{D1AC509F-C2E3-40D6-898C-4DF7E0CB6533}" srcOrd="0" destOrd="2" presId="urn:microsoft.com/office/officeart/2005/8/layout/venn2"/>
    <dgm:cxn modelId="{3941AEF7-822B-4F40-B966-18AF323957BF}" srcId="{841F2DF7-4709-403F-A265-F70CE36FD534}" destId="{005B04DF-1ED3-4018-87FE-18633358C460}" srcOrd="3" destOrd="0" parTransId="{A50528B9-0C27-49B1-BAFE-65DD697FB191}" sibTransId="{C7851AD4-0237-4205-844C-8586612A2FF2}"/>
    <dgm:cxn modelId="{E16A279F-F415-48F0-BCA8-BA80C7BE79AE}" type="presOf" srcId="{841F2DF7-4709-403F-A265-F70CE36FD534}" destId="{977B340B-E3EB-40C0-9AAB-9C6FEF3D9204}" srcOrd="0" destOrd="0" presId="urn:microsoft.com/office/officeart/2005/8/layout/venn2"/>
    <dgm:cxn modelId="{4FBCDFFC-0EB1-4AF8-9C3A-04422D2D2F95}" type="presOf" srcId="{156A14DE-7237-41D8-B9B2-261E80B9C3DD}" destId="{3CBA4288-C3E6-4527-8888-51125CA2A4DC}" srcOrd="1" destOrd="0" presId="urn:microsoft.com/office/officeart/2005/8/layout/venn2"/>
    <dgm:cxn modelId="{B9CC3274-E50F-4A32-97AE-03A1114BF0B4}" type="presOf" srcId="{005B04DF-1ED3-4018-87FE-18633358C460}" destId="{002259F4-3ADB-4B16-BB9C-085CF88C91AC}" srcOrd="1" destOrd="0" presId="urn:microsoft.com/office/officeart/2005/8/layout/venn2"/>
    <dgm:cxn modelId="{86CB391B-E137-41DE-B007-3360A4450463}" type="presOf" srcId="{55891286-DD6E-4B11-BDBF-6D31381E1679}" destId="{1FB1DEF6-1AE4-4378-BC2A-94F98507783D}" srcOrd="1" destOrd="2" presId="urn:microsoft.com/office/officeart/2005/8/layout/venn2"/>
    <dgm:cxn modelId="{6F5C1662-BB3C-4438-9634-0706E11FB968}" type="presParOf" srcId="{977B340B-E3EB-40C0-9AAB-9C6FEF3D9204}" destId="{C2254790-AC98-49FA-A03F-D5D7A8D49CF7}" srcOrd="0" destOrd="0" presId="urn:microsoft.com/office/officeart/2005/8/layout/venn2"/>
    <dgm:cxn modelId="{C1EFB238-FD1C-4881-A93D-A00E645222DB}" type="presParOf" srcId="{C2254790-AC98-49FA-A03F-D5D7A8D49CF7}" destId="{51D1818D-BD4F-4100-A4B0-BEBEE2FE9778}" srcOrd="0" destOrd="0" presId="urn:microsoft.com/office/officeart/2005/8/layout/venn2"/>
    <dgm:cxn modelId="{3CBCE754-D5FB-4516-89F6-296004ECF904}" type="presParOf" srcId="{C2254790-AC98-49FA-A03F-D5D7A8D49CF7}" destId="{EFE799B5-8346-4B24-B75B-02D1CC5C85D5}" srcOrd="1" destOrd="0" presId="urn:microsoft.com/office/officeart/2005/8/layout/venn2"/>
    <dgm:cxn modelId="{EC327B4F-4A76-463B-96E6-9050A4201934}" type="presParOf" srcId="{977B340B-E3EB-40C0-9AAB-9C6FEF3D9204}" destId="{EF11D9E7-E759-4ED6-B2FD-0FD16D0EEFDA}" srcOrd="1" destOrd="0" presId="urn:microsoft.com/office/officeart/2005/8/layout/venn2"/>
    <dgm:cxn modelId="{A069A9C5-2A69-45F0-B8D3-CB5CC8D3A1C1}" type="presParOf" srcId="{EF11D9E7-E759-4ED6-B2FD-0FD16D0EEFDA}" destId="{1B1E1B41-E186-4DF7-A38C-89DC3CB35797}" srcOrd="0" destOrd="0" presId="urn:microsoft.com/office/officeart/2005/8/layout/venn2"/>
    <dgm:cxn modelId="{03FC0629-130E-4318-8907-9D0BEA369D23}" type="presParOf" srcId="{EF11D9E7-E759-4ED6-B2FD-0FD16D0EEFDA}" destId="{3CBA4288-C3E6-4527-8888-51125CA2A4DC}" srcOrd="1" destOrd="0" presId="urn:microsoft.com/office/officeart/2005/8/layout/venn2"/>
    <dgm:cxn modelId="{4DDFE503-8EE6-40A1-AEF9-BFFD758113AC}" type="presParOf" srcId="{977B340B-E3EB-40C0-9AAB-9C6FEF3D9204}" destId="{618B1F4F-FB57-4C37-851D-6F81351DF85B}" srcOrd="2" destOrd="0" presId="urn:microsoft.com/office/officeart/2005/8/layout/venn2"/>
    <dgm:cxn modelId="{4DB8D8BF-4A3E-4481-810A-569B0091CCFC}" type="presParOf" srcId="{618B1F4F-FB57-4C37-851D-6F81351DF85B}" destId="{C55B2850-31A2-4501-8138-17D6B7FB656A}" srcOrd="0" destOrd="0" presId="urn:microsoft.com/office/officeart/2005/8/layout/venn2"/>
    <dgm:cxn modelId="{FFB859EF-677F-42D7-BE6C-D723196589E7}" type="presParOf" srcId="{618B1F4F-FB57-4C37-851D-6F81351DF85B}" destId="{1FB1DEF6-1AE4-4378-BC2A-94F98507783D}" srcOrd="1" destOrd="0" presId="urn:microsoft.com/office/officeart/2005/8/layout/venn2"/>
    <dgm:cxn modelId="{C333FF99-3AFC-42A2-B019-0FF7C8EC1B99}" type="presParOf" srcId="{977B340B-E3EB-40C0-9AAB-9C6FEF3D9204}" destId="{B632B6BB-E680-4E62-A4D2-B34081FDF4BC}" srcOrd="3" destOrd="0" presId="urn:microsoft.com/office/officeart/2005/8/layout/venn2"/>
    <dgm:cxn modelId="{A6C257BC-54AA-43B1-8763-07AA0C6B6CA2}" type="presParOf" srcId="{B632B6BB-E680-4E62-A4D2-B34081FDF4BC}" destId="{D1AC509F-C2E3-40D6-898C-4DF7E0CB6533}" srcOrd="0" destOrd="0" presId="urn:microsoft.com/office/officeart/2005/8/layout/venn2"/>
    <dgm:cxn modelId="{D94FDE6F-FF62-4267-98FD-2FB26E984738}" type="presParOf" srcId="{B632B6BB-E680-4E62-A4D2-B34081FDF4BC}" destId="{002259F4-3ADB-4B16-BB9C-085CF88C91A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11:00 am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9786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Interviews with 50 postsecondary policy, research, institutional and system leaders</a:t>
            </a:r>
          </a:p>
          <a:p>
            <a:r>
              <a:rPr lang="en-US"/>
              <a:t>Prioritized geographic diversity </a:t>
            </a:r>
          </a:p>
          <a:p>
            <a:r>
              <a:rPr lang="en-US"/>
              <a:t>We conducted 5 site visits at Prince George’s Community College, Harford Community College, Monroe Community College, the Kentucky Community and Technical College System and </a:t>
            </a:r>
          </a:p>
          <a:p>
            <a:endParaRPr lang="en-US"/>
          </a:p>
          <a:p>
            <a:r>
              <a:rPr lang="en-US"/>
              <a:t>We’ve also engaged an expert work group, highlighted in red, who have provided in-depth reviewing and strategic guidance</a:t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It’s complicated </a:t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1de98633e5_0_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222222"/>
                </a:solidFill>
              </a:rPr>
              <a:t>Goals and Intent</a:t>
            </a:r>
            <a:endParaRPr b="1">
              <a:solidFill>
                <a:srgbClr val="22222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22222"/>
                </a:solidFill>
              </a:rPr>
              <a:t>NCAL is an 18-month initiative (Jan 2022 - Aug 2023) designed to develop new or improved pathways between noncredit and credit programs. Specifically, participating systems and institutions will:</a:t>
            </a:r>
            <a:endParaRPr>
              <a:solidFill>
                <a:srgbClr val="222222"/>
              </a:solidFill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AutoNum type="arabicPeriod"/>
            </a:pPr>
            <a:r>
              <a:rPr lang="en-US">
                <a:solidFill>
                  <a:srgbClr val="222222"/>
                </a:solidFill>
              </a:rPr>
              <a:t>get to full implementation of one high-quality pathway between noncredit and credit programs, and</a:t>
            </a:r>
            <a:endParaRPr>
              <a:solidFill>
                <a:srgbClr val="222222"/>
              </a:solidFill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AutoNum type="arabicPeriod"/>
            </a:pPr>
            <a:r>
              <a:rPr lang="en-US">
                <a:solidFill>
                  <a:srgbClr val="222222"/>
                </a:solidFill>
              </a:rPr>
              <a:t>begin implementation on one additional high-quality pathway between noncredit.</a:t>
            </a:r>
            <a:endParaRPr>
              <a:solidFill>
                <a:srgbClr val="22222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>
              <a:solidFill>
                <a:srgbClr val="22222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>
                <a:solidFill>
                  <a:srgbClr val="222222"/>
                </a:solidFill>
              </a:rPr>
              <a:t>Our goal is that institutions will fulfill these objectives by: </a:t>
            </a:r>
            <a:endParaRPr>
              <a:solidFill>
                <a:srgbClr val="222222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Setting a vision for alignment by leveraging tools available through </a:t>
            </a:r>
            <a:r>
              <a:rPr lang="en-US" i="1">
                <a:solidFill>
                  <a:schemeClr val="dk1"/>
                </a:solidFill>
              </a:rPr>
              <a:t>A More Unified Community College</a:t>
            </a:r>
            <a:r>
              <a:rPr lang="en-US">
                <a:solidFill>
                  <a:schemeClr val="dk1"/>
                </a:solidFill>
              </a:rPr>
              <a:t>, including the self-assessment survey, case studies and getting started guides.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Increasing cross-functional ownership for alignment between noncredit and credit programs through the strategic use of student voice, data and best practice examples. 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Beginning implementation on their unique visions for alignment which may include:</a:t>
            </a:r>
            <a:endParaRPr>
              <a:solidFill>
                <a:schemeClr val="dk1"/>
              </a:solidFill>
            </a:endParaRPr>
          </a:p>
          <a:p>
            <a:pPr marL="74295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>
                <a:solidFill>
                  <a:schemeClr val="dk1"/>
                </a:solidFill>
              </a:rPr>
              <a:t>Adapting back-end infrastructure to support noncredit to credit transitions</a:t>
            </a:r>
            <a:endParaRPr>
              <a:solidFill>
                <a:schemeClr val="dk1"/>
              </a:solidFill>
            </a:endParaRPr>
          </a:p>
          <a:p>
            <a:pPr marL="74295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>
                <a:solidFill>
                  <a:schemeClr val="dk1"/>
                </a:solidFill>
              </a:rPr>
              <a:t>Embedding noncredit credentials in credit programs, starting with the most in-demand pathways based on student and employer needs. </a:t>
            </a:r>
            <a:endParaRPr>
              <a:solidFill>
                <a:schemeClr val="dk1"/>
              </a:solidFill>
            </a:endParaRPr>
          </a:p>
          <a:p>
            <a:pPr marL="74295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>
                <a:solidFill>
                  <a:schemeClr val="dk1"/>
                </a:solidFill>
              </a:rPr>
              <a:t>Conducting a policy audit to understand the academic and administrative barriers that get in the way of students transitioning and acting to remove the barriers once they emerge </a:t>
            </a:r>
            <a:endParaRPr>
              <a:solidFill>
                <a:schemeClr val="dk1"/>
              </a:solidFill>
            </a:endParaRPr>
          </a:p>
          <a:p>
            <a:pPr marL="74295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>
                <a:solidFill>
                  <a:schemeClr val="dk1"/>
                </a:solidFill>
              </a:rPr>
              <a:t>Developing articulation agreements to ensure all noncredit programs are deemed “credit-worthy”</a:t>
            </a:r>
            <a:endParaRPr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22222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22222"/>
                </a:solidFill>
              </a:rPr>
              <a:t>ESG and ACCT will guide this cohort through the process by providing a community of practice to learn from each other as each site develops and implements their pathways\</a:t>
            </a:r>
            <a:endParaRPr>
              <a:solidFill>
                <a:srgbClr val="22222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22222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22222"/>
                </a:solidFill>
              </a:rPr>
              <a:t>It is our hope that this initiative will lay the foundation for more national attention placed on this issue of alignment between non-credit and credit pathways</a:t>
            </a:r>
            <a:endParaRPr>
              <a:solidFill>
                <a:srgbClr val="22222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22222"/>
                </a:solidFill>
              </a:rPr>
              <a:t>ESG and ACCT will also measure, analyze, and disseminate learning from this initiative across the postsecondary and workforce space. 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9" name="Google Shape;359;g11de98633e5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11ee04ced30_6_3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8" name="Google Shape;538;g11ee04ced30_6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It’s complicated </a:t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Content">
  <p:cSld name="General Conte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4d8130b7a_0_281"/>
          <p:cNvSpPr txBox="1">
            <a:spLocks noGrp="1"/>
          </p:cNvSpPr>
          <p:nvPr>
            <p:ph type="title"/>
          </p:nvPr>
        </p:nvSpPr>
        <p:spPr>
          <a:xfrm>
            <a:off x="1752600" y="412750"/>
            <a:ext cx="156210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2555"/>
              </a:buClr>
              <a:buSzPts val="7800"/>
              <a:buFont typeface="Raleway"/>
              <a:buNone/>
              <a:defRPr sz="7800">
                <a:solidFill>
                  <a:srgbClr val="00255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104d8130b7a_0_281"/>
          <p:cNvSpPr txBox="1">
            <a:spLocks noGrp="1"/>
          </p:cNvSpPr>
          <p:nvPr>
            <p:ph type="body" idx="1"/>
          </p:nvPr>
        </p:nvSpPr>
        <p:spPr>
          <a:xfrm>
            <a:off x="1752600" y="2400300"/>
            <a:ext cx="15621000" cy="6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rgbClr val="002555"/>
              </a:buClr>
              <a:buSzPts val="3200"/>
              <a:buChar char="•"/>
              <a:defRPr>
                <a:solidFill>
                  <a:srgbClr val="00255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93700" algn="l" rtl="0">
              <a:spcBef>
                <a:spcPts val="520"/>
              </a:spcBef>
              <a:spcAft>
                <a:spcPts val="0"/>
              </a:spcAft>
              <a:buClr>
                <a:srgbClr val="002555"/>
              </a:buClr>
              <a:buSzPts val="2600"/>
              <a:buChar char="–"/>
              <a:defRPr sz="2600">
                <a:solidFill>
                  <a:srgbClr val="00255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rgbClr val="002555"/>
              </a:buClr>
              <a:buSzPts val="2400"/>
              <a:buChar char="•"/>
              <a:defRPr>
                <a:solidFill>
                  <a:srgbClr val="00255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2555"/>
              </a:buClr>
              <a:buSzPts val="2000"/>
              <a:buChar char="–"/>
              <a:defRPr>
                <a:solidFill>
                  <a:srgbClr val="00255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2555"/>
              </a:buClr>
              <a:buSzPts val="2000"/>
              <a:buChar char="»"/>
              <a:defRPr>
                <a:solidFill>
                  <a:srgbClr val="00255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g104d8130b7a_0_281"/>
          <p:cNvSpPr/>
          <p:nvPr/>
        </p:nvSpPr>
        <p:spPr>
          <a:xfrm>
            <a:off x="0" y="9258300"/>
            <a:ext cx="18288000" cy="1028700"/>
          </a:xfrm>
          <a:prstGeom prst="rect">
            <a:avLst/>
          </a:prstGeom>
          <a:solidFill>
            <a:srgbClr val="0025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g104d8130b7a_0_281"/>
          <p:cNvSpPr/>
          <p:nvPr/>
        </p:nvSpPr>
        <p:spPr>
          <a:xfrm flipH="1">
            <a:off x="685919" y="-1"/>
            <a:ext cx="45600" cy="8410200"/>
          </a:xfrm>
          <a:prstGeom prst="rect">
            <a:avLst/>
          </a:prstGeom>
          <a:solidFill>
            <a:srgbClr val="D90F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5" name="Google Shape;105;g104d8130b7a_0_281"/>
          <p:cNvPicPr preferRelativeResize="0"/>
          <p:nvPr/>
        </p:nvPicPr>
        <p:blipFill rotWithShape="1">
          <a:blip r:embed="rId2">
            <a:alphaModFix/>
          </a:blip>
          <a:srcRect l="23944" t="22950" r="23944" b="33484"/>
          <a:stretch/>
        </p:blipFill>
        <p:spPr>
          <a:xfrm>
            <a:off x="16381380" y="9335702"/>
            <a:ext cx="1755843" cy="88076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104d8130b7a_0_281"/>
          <p:cNvSpPr txBox="1"/>
          <p:nvPr/>
        </p:nvSpPr>
        <p:spPr>
          <a:xfrm>
            <a:off x="228600" y="9486900"/>
            <a:ext cx="966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2800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25902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6.svg"/><Relationship Id="rId3" Type="http://schemas.openxmlformats.org/officeDocument/2006/relationships/image" Target="../media/image3.png"/><Relationship Id="rId7" Type="http://schemas.openxmlformats.org/officeDocument/2006/relationships/image" Target="../media/image20.svg"/><Relationship Id="rId12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6.svg"/><Relationship Id="rId3" Type="http://schemas.openxmlformats.org/officeDocument/2006/relationships/image" Target="../media/image3.png"/><Relationship Id="rId7" Type="http://schemas.openxmlformats.org/officeDocument/2006/relationships/image" Target="../media/image20.svg"/><Relationship Id="rId12" Type="http://schemas.openxmlformats.org/officeDocument/2006/relationships/image" Target="../media/image21.png"/><Relationship Id="rId17" Type="http://schemas.openxmlformats.org/officeDocument/2006/relationships/image" Target="../media/image30.svg"/><Relationship Id="rId2" Type="http://schemas.openxmlformats.org/officeDocument/2006/relationships/image" Target="../media/image4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6.svg"/><Relationship Id="rId1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0.svg"/><Relationship Id="rId12" Type="http://schemas.openxmlformats.org/officeDocument/2006/relationships/image" Target="../media/image21.png"/><Relationship Id="rId17" Type="http://schemas.openxmlformats.org/officeDocument/2006/relationships/image" Target="../media/image30.svg"/><Relationship Id="rId2" Type="http://schemas.openxmlformats.org/officeDocument/2006/relationships/image" Target="../media/image4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0.png"/><Relationship Id="rId19" Type="http://schemas.openxmlformats.org/officeDocument/2006/relationships/image" Target="../media/image32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29.png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12" Type="http://schemas.openxmlformats.org/officeDocument/2006/relationships/image" Target="../media/image40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image" Target="../media/image38.svg"/><Relationship Id="rId4" Type="http://schemas.openxmlformats.org/officeDocument/2006/relationships/image" Target="../media/image3.png"/><Relationship Id="rId9" Type="http://schemas.openxmlformats.org/officeDocument/2006/relationships/image" Target="../media/image27.png"/><Relationship Id="rId14" Type="http://schemas.openxmlformats.org/officeDocument/2006/relationships/image" Target="../media/image4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12" Type="http://schemas.openxmlformats.org/officeDocument/2006/relationships/image" Target="../media/image5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openxmlformats.org/officeDocument/2006/relationships/image" Target="../media/image49.sv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6.svg"/><Relationship Id="rId3" Type="http://schemas.openxmlformats.org/officeDocument/2006/relationships/image" Target="../media/image3.png"/><Relationship Id="rId7" Type="http://schemas.openxmlformats.org/officeDocument/2006/relationships/image" Target="../media/image20.svg"/><Relationship Id="rId12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621000" y="0"/>
            <a:ext cx="2667000" cy="10287000"/>
            <a:chOff x="0" y="0"/>
            <a:chExt cx="3556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6000" cy="13716000"/>
            </a:xfrm>
            <a:custGeom>
              <a:avLst/>
              <a:gdLst/>
              <a:ahLst/>
              <a:cxnLst/>
              <a:rect l="l" t="t" r="r" b="b"/>
              <a:pathLst>
                <a:path w="3556000" h="13716000">
                  <a:moveTo>
                    <a:pt x="0" y="0"/>
                  </a:moveTo>
                  <a:lnTo>
                    <a:pt x="3556000" y="0"/>
                  </a:lnTo>
                  <a:lnTo>
                    <a:pt x="3556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D90F03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15620343" y="8956611"/>
            <a:ext cx="2659126" cy="1330388"/>
            <a:chOff x="0" y="0"/>
            <a:chExt cx="3545501" cy="17738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45459" cy="1773809"/>
            </a:xfrm>
            <a:custGeom>
              <a:avLst/>
              <a:gdLst/>
              <a:ahLst/>
              <a:cxnLst/>
              <a:rect l="l" t="t" r="r" b="b"/>
              <a:pathLst>
                <a:path w="3545459" h="1773809">
                  <a:moveTo>
                    <a:pt x="0" y="0"/>
                  </a:moveTo>
                  <a:lnTo>
                    <a:pt x="1772793" y="1773809"/>
                  </a:lnTo>
                  <a:lnTo>
                    <a:pt x="354545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18693" t="24856" r="15273" b="24724"/>
          <a:stretch>
            <a:fillRect/>
          </a:stretch>
        </p:blipFill>
        <p:spPr>
          <a:xfrm>
            <a:off x="1028700" y="388952"/>
            <a:ext cx="3649657" cy="167347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544800" y="0"/>
            <a:ext cx="76200" cy="10287000"/>
            <a:chOff x="0" y="0"/>
            <a:chExt cx="101600" cy="13716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1600" cy="13716000"/>
            </a:xfrm>
            <a:custGeom>
              <a:avLst/>
              <a:gdLst/>
              <a:ahLst/>
              <a:cxnLst/>
              <a:rect l="l" t="t" r="r" b="b"/>
              <a:pathLst>
                <a:path w="101600" h="13716000">
                  <a:moveTo>
                    <a:pt x="0" y="0"/>
                  </a:moveTo>
                  <a:lnTo>
                    <a:pt x="101600" y="0"/>
                  </a:lnTo>
                  <a:lnTo>
                    <a:pt x="1016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22227" y="641227"/>
            <a:ext cx="3105503" cy="116892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28700" y="2714528"/>
            <a:ext cx="13304130" cy="3034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10"/>
              </a:lnSpc>
            </a:pPr>
            <a:r>
              <a:rPr lang="en-US" sz="7000">
                <a:solidFill>
                  <a:srgbClr val="FFFFFF"/>
                </a:solidFill>
                <a:latin typeface="Raleway Bold"/>
              </a:rPr>
              <a:t>Aligning Non-Credit and Credit  at North Shore Community College</a:t>
            </a:r>
            <a:r>
              <a:rPr lang="en-US" sz="7000">
                <a:solidFill>
                  <a:srgbClr val="FFFFFF"/>
                </a:solidFill>
                <a:latin typeface="Raleway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6310533"/>
            <a:ext cx="8676612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Raleway"/>
              </a:rPr>
              <a:t>New England Workforce Network Conference 2023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7111015"/>
            <a:ext cx="8676612" cy="2580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399" dirty="0">
                <a:solidFill>
                  <a:srgbClr val="FFFFFF"/>
                </a:solidFill>
                <a:latin typeface="Raleway Bold"/>
              </a:rPr>
              <a:t>Annie Phillips</a:t>
            </a:r>
            <a:r>
              <a:rPr lang="en-US" sz="2399" dirty="0">
                <a:solidFill>
                  <a:srgbClr val="FFFFFF"/>
                </a:solidFill>
                <a:latin typeface="Raleway"/>
              </a:rPr>
              <a:t>, Director, Education Strategy Group</a:t>
            </a:r>
          </a:p>
          <a:p>
            <a:pPr>
              <a:lnSpc>
                <a:spcPts val="3359"/>
              </a:lnSpc>
            </a:pPr>
            <a:r>
              <a:rPr lang="en-US" sz="2399" dirty="0">
                <a:solidFill>
                  <a:srgbClr val="FFFFFF"/>
                </a:solidFill>
                <a:latin typeface="Raleway Bold"/>
              </a:rPr>
              <a:t>Calista Smith</a:t>
            </a:r>
            <a:r>
              <a:rPr lang="en-US" sz="2399" dirty="0">
                <a:solidFill>
                  <a:srgbClr val="FFFFFF"/>
                </a:solidFill>
                <a:latin typeface="Raleway"/>
              </a:rPr>
              <a:t>, President, Scale Strategic Solutions</a:t>
            </a:r>
          </a:p>
          <a:p>
            <a:pPr>
              <a:lnSpc>
                <a:spcPts val="3359"/>
              </a:lnSpc>
            </a:pPr>
            <a:r>
              <a:rPr lang="en-US" sz="2399" dirty="0">
                <a:solidFill>
                  <a:srgbClr val="FFFFFF"/>
                </a:solidFill>
                <a:latin typeface="Raleway Bold"/>
              </a:rPr>
              <a:t>Dianne Palter Gill,</a:t>
            </a:r>
            <a:r>
              <a:rPr lang="en-US" sz="2399" dirty="0">
                <a:solidFill>
                  <a:srgbClr val="FFFFFF"/>
                </a:solidFill>
                <a:latin typeface="Raleway"/>
              </a:rPr>
              <a:t> Dean, Corporate &amp; Professional Education, North Shore Community College </a:t>
            </a:r>
          </a:p>
          <a:p>
            <a:pPr algn="l">
              <a:lnSpc>
                <a:spcPts val="3359"/>
              </a:lnSpc>
            </a:pPr>
            <a:r>
              <a:rPr lang="en-US" sz="2399" dirty="0">
                <a:solidFill>
                  <a:srgbClr val="FFFFFF"/>
                </a:solidFill>
                <a:latin typeface="Raleway Bold"/>
              </a:rPr>
              <a:t>Lori A. Vinci,</a:t>
            </a:r>
            <a:r>
              <a:rPr lang="en-US" sz="2399" dirty="0">
                <a:solidFill>
                  <a:srgbClr val="FFFFFF"/>
                </a:solidFill>
                <a:latin typeface="Raleway"/>
              </a:rPr>
              <a:t> Dean, Health Professions and Human Services,  North Shore Community College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35600"/>
            <a:chOff x="0" y="0"/>
            <a:chExt cx="24384000" cy="1380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80744"/>
            </a:xfrm>
            <a:custGeom>
              <a:avLst/>
              <a:gdLst/>
              <a:ahLst/>
              <a:cxnLst/>
              <a:rect l="l" t="t" r="r" b="b"/>
              <a:pathLst>
                <a:path w="24384000" h="1380744">
                  <a:moveTo>
                    <a:pt x="0" y="0"/>
                  </a:moveTo>
                  <a:lnTo>
                    <a:pt x="24384000" y="0"/>
                  </a:lnTo>
                  <a:lnTo>
                    <a:pt x="24384000" y="1380744"/>
                  </a:lnTo>
                  <a:lnTo>
                    <a:pt x="0" y="1380744"/>
                  </a:lnTo>
                  <a:close/>
                </a:path>
              </a:pathLst>
            </a:custGeom>
            <a:solidFill>
              <a:srgbClr val="002555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3944" t="22949" r="23944" b="33531"/>
          <a:stretch>
            <a:fillRect/>
          </a:stretch>
        </p:blipFill>
        <p:spPr>
          <a:xfrm>
            <a:off x="16381380" y="9335702"/>
            <a:ext cx="1755843" cy="8807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984773" y="9326164"/>
            <a:ext cx="2339969" cy="88077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5336058">
            <a:off x="7426618" y="4543946"/>
            <a:ext cx="1663927" cy="1455936"/>
            <a:chOff x="0" y="0"/>
            <a:chExt cx="812800" cy="711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554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7000" y="31750"/>
              <a:ext cx="558800" cy="349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716023" y="2132236"/>
            <a:ext cx="764514" cy="91013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175614" y="3543100"/>
            <a:ext cx="927602" cy="67367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253654" y="5974399"/>
            <a:ext cx="852124" cy="10391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605451" y="7501817"/>
            <a:ext cx="985658" cy="603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9495273" y="2847527"/>
            <a:ext cx="793836" cy="79383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506019" y="4381574"/>
            <a:ext cx="783089" cy="783089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5480537" y="2336606"/>
            <a:ext cx="959346" cy="510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2"/>
              </a:lnSpc>
            </a:pPr>
            <a:r>
              <a:rPr lang="en-US" sz="1800">
                <a:solidFill>
                  <a:srgbClr val="FF554D"/>
                </a:solidFill>
                <a:latin typeface="Raleway"/>
              </a:rPr>
              <a:t>Working </a:t>
            </a:r>
          </a:p>
          <a:p>
            <a:pPr algn="ctr">
              <a:lnSpc>
                <a:spcPts val="1962"/>
              </a:lnSpc>
            </a:pPr>
            <a:r>
              <a:rPr lang="en-US" sz="1800">
                <a:solidFill>
                  <a:srgbClr val="FF554D"/>
                </a:solidFill>
                <a:latin typeface="Raleway"/>
              </a:rPr>
              <a:t>adults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53323" y="3629238"/>
            <a:ext cx="1162777" cy="5109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2"/>
              </a:lnSpc>
            </a:pPr>
            <a:r>
              <a:rPr lang="en-US" sz="1800">
                <a:solidFill>
                  <a:srgbClr val="FF554D"/>
                </a:solidFill>
                <a:latin typeface="Raleway"/>
              </a:rPr>
              <a:t>Parenting</a:t>
            </a:r>
          </a:p>
          <a:p>
            <a:pPr algn="ctr">
              <a:lnSpc>
                <a:spcPts val="1962"/>
              </a:lnSpc>
            </a:pPr>
            <a:r>
              <a:rPr lang="en-US" sz="1800">
                <a:solidFill>
                  <a:srgbClr val="FF554D"/>
                </a:solidFill>
                <a:latin typeface="Raleway"/>
              </a:rPr>
              <a:t>students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49642" y="6358574"/>
            <a:ext cx="1825972" cy="510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2"/>
              </a:lnSpc>
            </a:pPr>
            <a:r>
              <a:rPr lang="en-US" sz="1800">
                <a:solidFill>
                  <a:srgbClr val="FF554D"/>
                </a:solidFill>
                <a:latin typeface="Raleway"/>
              </a:rPr>
              <a:t>English language</a:t>
            </a:r>
          </a:p>
          <a:p>
            <a:pPr algn="ctr">
              <a:lnSpc>
                <a:spcPts val="1962"/>
              </a:lnSpc>
            </a:pPr>
            <a:r>
              <a:rPr lang="en-US" sz="1800">
                <a:solidFill>
                  <a:srgbClr val="FF554D"/>
                </a:solidFill>
                <a:latin typeface="Raleway"/>
              </a:rPr>
              <a:t>learners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763517" y="7552977"/>
            <a:ext cx="1007120" cy="510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2"/>
              </a:lnSpc>
            </a:pPr>
            <a:r>
              <a:rPr lang="en-US" sz="1800">
                <a:solidFill>
                  <a:srgbClr val="FF554D"/>
                </a:solidFill>
                <a:latin typeface="Raleway"/>
              </a:rPr>
              <a:t>Students </a:t>
            </a:r>
          </a:p>
          <a:p>
            <a:pPr algn="ctr">
              <a:lnSpc>
                <a:spcPts val="1962"/>
              </a:lnSpc>
            </a:pPr>
            <a:r>
              <a:rPr lang="en-US" sz="1800">
                <a:solidFill>
                  <a:srgbClr val="FF554D"/>
                </a:solidFill>
                <a:latin typeface="Raleway"/>
              </a:rPr>
              <a:t>of color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506019" y="1670792"/>
            <a:ext cx="6495981" cy="626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5"/>
              </a:lnSpc>
            </a:pPr>
            <a:r>
              <a:rPr lang="en-US" sz="3804" dirty="0">
                <a:solidFill>
                  <a:srgbClr val="002555"/>
                </a:solidFill>
                <a:latin typeface="Raleway Bold"/>
              </a:rPr>
              <a:t>Focus group findings: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451034" y="2837453"/>
            <a:ext cx="7686189" cy="803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3000">
                <a:solidFill>
                  <a:srgbClr val="484F58">
                    <a:alpha val="14902"/>
                  </a:srgbClr>
                </a:solidFill>
                <a:latin typeface="Raleway"/>
              </a:rPr>
              <a:t>Students in non-credit programs want degrees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451034" y="4194951"/>
            <a:ext cx="7686189" cy="1194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3000">
                <a:solidFill>
                  <a:srgbClr val="3870B5"/>
                </a:solidFill>
                <a:latin typeface="Raleway Bold"/>
              </a:rPr>
              <a:t>Support services and advising should be responsive to the needs of learners in non-credit programs.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9506019" y="5752652"/>
            <a:ext cx="8649550" cy="2468170"/>
            <a:chOff x="0" y="-201445"/>
            <a:chExt cx="11532733" cy="3290893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1532733" cy="2854567"/>
              <a:chOff x="0" y="0"/>
              <a:chExt cx="2748267" cy="680248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748267" cy="680248"/>
              </a:xfrm>
              <a:custGeom>
                <a:avLst/>
                <a:gdLst/>
                <a:ahLst/>
                <a:cxnLst/>
                <a:rect l="l" t="t" r="r" b="b"/>
                <a:pathLst>
                  <a:path w="2748267" h="680248">
                    <a:moveTo>
                      <a:pt x="0" y="0"/>
                    </a:moveTo>
                    <a:lnTo>
                      <a:pt x="2748267" y="0"/>
                    </a:lnTo>
                    <a:lnTo>
                      <a:pt x="2748267" y="680248"/>
                    </a:lnTo>
                    <a:lnTo>
                      <a:pt x="0" y="680248"/>
                    </a:lnTo>
                    <a:close/>
                  </a:path>
                </a:pathLst>
              </a:custGeom>
              <a:solidFill>
                <a:srgbClr val="FF554D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28575"/>
                <a:ext cx="812800" cy="784225"/>
              </a:xfrm>
              <a:prstGeom prst="rect">
                <a:avLst/>
              </a:prstGeom>
            </p:spPr>
            <p:txBody>
              <a:bodyPr lIns="42109" tIns="42109" rIns="42109" bIns="42109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84703" y="-201445"/>
              <a:ext cx="11363328" cy="3290893"/>
              <a:chOff x="0" y="-75554"/>
              <a:chExt cx="2707898" cy="784225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958"/>
                <a:ext cx="2707898" cy="631202"/>
              </a:xfrm>
              <a:custGeom>
                <a:avLst/>
                <a:gdLst/>
                <a:ahLst/>
                <a:cxnLst/>
                <a:rect l="l" t="t" r="r" b="b"/>
                <a:pathLst>
                  <a:path w="2707898" h="631202">
                    <a:moveTo>
                      <a:pt x="0" y="0"/>
                    </a:moveTo>
                    <a:lnTo>
                      <a:pt x="2707898" y="0"/>
                    </a:lnTo>
                    <a:lnTo>
                      <a:pt x="2707898" y="631202"/>
                    </a:lnTo>
                    <a:lnTo>
                      <a:pt x="0" y="6312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24415" y="-75554"/>
                <a:ext cx="2659067" cy="784225"/>
              </a:xfrm>
              <a:prstGeom prst="rect">
                <a:avLst/>
              </a:prstGeom>
            </p:spPr>
            <p:txBody>
              <a:bodyPr lIns="42109" tIns="42109" rIns="42109" bIns="42109" rtlCol="0" anchor="ctr"/>
              <a:lstStyle/>
              <a:p>
                <a:pPr algn="ctr">
                  <a:lnSpc>
                    <a:spcPts val="2397"/>
                  </a:lnSpc>
                </a:pPr>
                <a:r>
                  <a:rPr lang="en-US" sz="2199" dirty="0">
                    <a:solidFill>
                      <a:srgbClr val="002555"/>
                    </a:solidFill>
                    <a:latin typeface="Merriweather Italics"/>
                  </a:rPr>
                  <a:t>“I know the [institution] library has a lot of resources, but I was unable to check anything out… </a:t>
                </a:r>
                <a:r>
                  <a:rPr lang="en-US" sz="2199" u="sng" dirty="0">
                    <a:solidFill>
                      <a:srgbClr val="002555"/>
                    </a:solidFill>
                    <a:latin typeface="Merriweather Bold Italics"/>
                  </a:rPr>
                  <a:t>And the librarian said, ‘If you want to check a book out, then you need to be a student, and a continuing education student is not a [institution] student.’”</a:t>
                </a: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05779" y="3279414"/>
            <a:ext cx="3985001" cy="3985001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554D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280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3169986" y="3343621"/>
            <a:ext cx="3856587" cy="3856587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70B5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280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3353542" y="5955507"/>
            <a:ext cx="3489475" cy="53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9"/>
              </a:lnSpc>
            </a:pPr>
            <a:r>
              <a:rPr lang="en-US" sz="1999">
                <a:solidFill>
                  <a:srgbClr val="FFFFFF"/>
                </a:solidFill>
                <a:latin typeface="Raleway Bold"/>
              </a:rPr>
              <a:t>Learners participated in focus groups</a:t>
            </a:r>
          </a:p>
        </p:txBody>
      </p:sp>
      <p:sp>
        <p:nvSpPr>
          <p:cNvPr id="38" name="TextBox 22">
            <a:extLst>
              <a:ext uri="{FF2B5EF4-FFF2-40B4-BE49-F238E27FC236}">
                <a16:creationId xmlns:a16="http://schemas.microsoft.com/office/drawing/2014/main" xmlns="" id="{140CF74D-672E-1C88-DF05-15460872242D}"/>
              </a:ext>
            </a:extLst>
          </p:cNvPr>
          <p:cNvSpPr txBox="1"/>
          <p:nvPr/>
        </p:nvSpPr>
        <p:spPr>
          <a:xfrm>
            <a:off x="3391642" y="3879936"/>
            <a:ext cx="3344715" cy="2267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6"/>
              </a:lnSpc>
              <a:spcBef>
                <a:spcPct val="0"/>
              </a:spcBef>
            </a:pPr>
            <a:r>
              <a:rPr lang="en-US" sz="13400" dirty="0">
                <a:solidFill>
                  <a:srgbClr val="FFFFFF"/>
                </a:solidFill>
                <a:latin typeface="Raleway Bold"/>
              </a:rPr>
              <a:t>80+</a:t>
            </a:r>
          </a:p>
        </p:txBody>
      </p:sp>
      <p:sp>
        <p:nvSpPr>
          <p:cNvPr id="39" name="TextBox 20">
            <a:extLst>
              <a:ext uri="{FF2B5EF4-FFF2-40B4-BE49-F238E27FC236}">
                <a16:creationId xmlns:a16="http://schemas.microsoft.com/office/drawing/2014/main" xmlns="" id="{AA019EC6-98AD-500B-8238-7360464591F1}"/>
              </a:ext>
            </a:extLst>
          </p:cNvPr>
          <p:cNvSpPr txBox="1"/>
          <p:nvPr/>
        </p:nvSpPr>
        <p:spPr>
          <a:xfrm>
            <a:off x="853323" y="448216"/>
            <a:ext cx="17283900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40"/>
              </a:lnSpc>
            </a:pPr>
            <a:r>
              <a:rPr lang="en-US" sz="6000" dirty="0">
                <a:solidFill>
                  <a:srgbClr val="002555"/>
                </a:solidFill>
                <a:latin typeface="Raleway Bold"/>
              </a:rPr>
              <a:t>This includes getting to know your students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35600"/>
            <a:chOff x="0" y="0"/>
            <a:chExt cx="24384000" cy="1380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80744"/>
            </a:xfrm>
            <a:custGeom>
              <a:avLst/>
              <a:gdLst/>
              <a:ahLst/>
              <a:cxnLst/>
              <a:rect l="l" t="t" r="r" b="b"/>
              <a:pathLst>
                <a:path w="24384000" h="1380744">
                  <a:moveTo>
                    <a:pt x="0" y="0"/>
                  </a:moveTo>
                  <a:lnTo>
                    <a:pt x="24384000" y="0"/>
                  </a:lnTo>
                  <a:lnTo>
                    <a:pt x="24384000" y="1380744"/>
                  </a:lnTo>
                  <a:lnTo>
                    <a:pt x="0" y="1380744"/>
                  </a:lnTo>
                  <a:close/>
                </a:path>
              </a:pathLst>
            </a:custGeom>
            <a:solidFill>
              <a:srgbClr val="002555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3944" t="22949" r="23944" b="33531"/>
          <a:stretch>
            <a:fillRect/>
          </a:stretch>
        </p:blipFill>
        <p:spPr>
          <a:xfrm>
            <a:off x="16381380" y="9335702"/>
            <a:ext cx="1755843" cy="8807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984773" y="9326164"/>
            <a:ext cx="2339969" cy="88077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5336058">
            <a:off x="7426618" y="4543946"/>
            <a:ext cx="1663927" cy="1455936"/>
            <a:chOff x="0" y="0"/>
            <a:chExt cx="812800" cy="711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554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7000" y="31750"/>
              <a:ext cx="558800" cy="349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716023" y="2132236"/>
            <a:ext cx="764514" cy="91013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175614" y="3543100"/>
            <a:ext cx="927602" cy="67367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253654" y="5974399"/>
            <a:ext cx="852124" cy="10391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605451" y="7501817"/>
            <a:ext cx="985658" cy="603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9495273" y="2847527"/>
            <a:ext cx="793836" cy="79383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506019" y="4381574"/>
            <a:ext cx="783089" cy="78308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9506019" y="5907613"/>
            <a:ext cx="793836" cy="793836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5480537" y="2336606"/>
            <a:ext cx="959346" cy="510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2"/>
              </a:lnSpc>
            </a:pPr>
            <a:r>
              <a:rPr lang="en-US" sz="1800">
                <a:solidFill>
                  <a:srgbClr val="FF554D"/>
                </a:solidFill>
                <a:latin typeface="Raleway"/>
              </a:rPr>
              <a:t>Working </a:t>
            </a:r>
          </a:p>
          <a:p>
            <a:pPr algn="ctr">
              <a:lnSpc>
                <a:spcPts val="1962"/>
              </a:lnSpc>
            </a:pPr>
            <a:r>
              <a:rPr lang="en-US" sz="1800">
                <a:solidFill>
                  <a:srgbClr val="FF554D"/>
                </a:solidFill>
                <a:latin typeface="Raleway"/>
              </a:rPr>
              <a:t>adults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90536" y="3629238"/>
            <a:ext cx="1325564" cy="5109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2"/>
              </a:lnSpc>
            </a:pPr>
            <a:r>
              <a:rPr lang="en-US" sz="1800" dirty="0">
                <a:solidFill>
                  <a:srgbClr val="FF554D"/>
                </a:solidFill>
                <a:latin typeface="Raleway"/>
              </a:rPr>
              <a:t>Parenting</a:t>
            </a:r>
          </a:p>
          <a:p>
            <a:pPr algn="ctr">
              <a:lnSpc>
                <a:spcPts val="1962"/>
              </a:lnSpc>
            </a:pPr>
            <a:r>
              <a:rPr lang="en-US" sz="1800" dirty="0">
                <a:solidFill>
                  <a:srgbClr val="FF554D"/>
                </a:solidFill>
                <a:latin typeface="Raleway"/>
              </a:rPr>
              <a:t>students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49642" y="6358574"/>
            <a:ext cx="1825972" cy="510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2"/>
              </a:lnSpc>
            </a:pPr>
            <a:r>
              <a:rPr lang="en-US" sz="1800">
                <a:solidFill>
                  <a:srgbClr val="FF554D"/>
                </a:solidFill>
                <a:latin typeface="Raleway"/>
              </a:rPr>
              <a:t>English language</a:t>
            </a:r>
          </a:p>
          <a:p>
            <a:pPr algn="ctr">
              <a:lnSpc>
                <a:spcPts val="1962"/>
              </a:lnSpc>
            </a:pPr>
            <a:r>
              <a:rPr lang="en-US" sz="1800">
                <a:solidFill>
                  <a:srgbClr val="FF554D"/>
                </a:solidFill>
                <a:latin typeface="Raleway"/>
              </a:rPr>
              <a:t>learners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763517" y="7552977"/>
            <a:ext cx="1007120" cy="510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2"/>
              </a:lnSpc>
            </a:pPr>
            <a:r>
              <a:rPr lang="en-US" sz="1800">
                <a:solidFill>
                  <a:srgbClr val="FF554D"/>
                </a:solidFill>
                <a:latin typeface="Raleway"/>
              </a:rPr>
              <a:t>Students </a:t>
            </a:r>
          </a:p>
          <a:p>
            <a:pPr algn="ctr">
              <a:lnSpc>
                <a:spcPts val="1962"/>
              </a:lnSpc>
            </a:pPr>
            <a:r>
              <a:rPr lang="en-US" sz="1800">
                <a:solidFill>
                  <a:srgbClr val="FF554D"/>
                </a:solidFill>
                <a:latin typeface="Raleway"/>
              </a:rPr>
              <a:t>of color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506019" y="1670792"/>
            <a:ext cx="6114981" cy="626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5"/>
              </a:lnSpc>
            </a:pPr>
            <a:r>
              <a:rPr lang="en-US" sz="3804" dirty="0">
                <a:solidFill>
                  <a:srgbClr val="002555"/>
                </a:solidFill>
                <a:latin typeface="Raleway Bold"/>
              </a:rPr>
              <a:t>Focus group findings: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451034" y="2837453"/>
            <a:ext cx="7686189" cy="803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3000">
                <a:solidFill>
                  <a:srgbClr val="484F58">
                    <a:alpha val="14902"/>
                  </a:srgbClr>
                </a:solidFill>
                <a:latin typeface="Raleway"/>
              </a:rPr>
              <a:t>Students in non-credit programs want degrees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451034" y="4194951"/>
            <a:ext cx="7686189" cy="1194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3000">
                <a:solidFill>
                  <a:srgbClr val="484F58">
                    <a:alpha val="14902"/>
                  </a:srgbClr>
                </a:solidFill>
                <a:latin typeface="Raleway"/>
              </a:rPr>
              <a:t>Support services and advising should be responsive to the needs of learners in non-credit programs.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451034" y="5903736"/>
            <a:ext cx="7686189" cy="803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3000">
                <a:solidFill>
                  <a:srgbClr val="3870B5"/>
                </a:solidFill>
                <a:latin typeface="Raleway Bold"/>
              </a:rPr>
              <a:t>Faculty and instructors have a role to play in student success, too.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0555867" y="6890822"/>
            <a:ext cx="7122533" cy="2205789"/>
            <a:chOff x="0" y="-140425"/>
            <a:chExt cx="9143750" cy="2941052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9143750" cy="2631552"/>
              <a:chOff x="0" y="0"/>
              <a:chExt cx="2438161" cy="701698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2438161" cy="701698"/>
              </a:xfrm>
              <a:custGeom>
                <a:avLst/>
                <a:gdLst/>
                <a:ahLst/>
                <a:cxnLst/>
                <a:rect l="l" t="t" r="r" b="b"/>
                <a:pathLst>
                  <a:path w="2438161" h="701698">
                    <a:moveTo>
                      <a:pt x="0" y="0"/>
                    </a:moveTo>
                    <a:lnTo>
                      <a:pt x="2438161" y="0"/>
                    </a:lnTo>
                    <a:lnTo>
                      <a:pt x="2438161" y="701698"/>
                    </a:lnTo>
                    <a:lnTo>
                      <a:pt x="0" y="701698"/>
                    </a:lnTo>
                    <a:close/>
                  </a:path>
                </a:pathLst>
              </a:custGeom>
              <a:solidFill>
                <a:srgbClr val="FF554D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28575"/>
                <a:ext cx="812800" cy="784225"/>
              </a:xfrm>
              <a:prstGeom prst="rect">
                <a:avLst/>
              </a:prstGeom>
            </p:spPr>
            <p:txBody>
              <a:bodyPr lIns="37632" tIns="37632" rIns="37632" bIns="37632" rtlCol="0" anchor="ctr"/>
              <a:lstStyle/>
              <a:p>
                <a:pPr algn="ctr">
                  <a:lnSpc>
                    <a:spcPts val="2398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143955" y="-140425"/>
              <a:ext cx="8858900" cy="2941052"/>
              <a:chOff x="408" y="-62449"/>
              <a:chExt cx="2362207" cy="784225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408" y="0"/>
                <a:ext cx="2362207" cy="651688"/>
              </a:xfrm>
              <a:custGeom>
                <a:avLst/>
                <a:gdLst/>
                <a:ahLst/>
                <a:cxnLst/>
                <a:rect l="l" t="t" r="r" b="b"/>
                <a:pathLst>
                  <a:path w="2362207" h="651688">
                    <a:moveTo>
                      <a:pt x="0" y="0"/>
                    </a:moveTo>
                    <a:lnTo>
                      <a:pt x="2362207" y="0"/>
                    </a:lnTo>
                    <a:lnTo>
                      <a:pt x="2362207" y="651688"/>
                    </a:lnTo>
                    <a:lnTo>
                      <a:pt x="0" y="65168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84894" y="-62449"/>
                <a:ext cx="2196582" cy="784225"/>
              </a:xfrm>
              <a:prstGeom prst="rect">
                <a:avLst/>
              </a:prstGeom>
            </p:spPr>
            <p:txBody>
              <a:bodyPr lIns="37632" tIns="37632" rIns="37632" bIns="37632" rtlCol="0" anchor="ctr"/>
              <a:lstStyle/>
              <a:p>
                <a:pPr algn="ctr">
                  <a:lnSpc>
                    <a:spcPts val="2398"/>
                  </a:lnSpc>
                </a:pPr>
                <a:r>
                  <a:rPr lang="en-US" sz="2000" dirty="0">
                    <a:solidFill>
                      <a:srgbClr val="002555"/>
                    </a:solidFill>
                    <a:latin typeface="Merriweather Italics"/>
                  </a:rPr>
                  <a:t>"[Professor name] actually </a:t>
                </a:r>
                <a:r>
                  <a:rPr lang="en-US" sz="2000" u="sng" dirty="0">
                    <a:solidFill>
                      <a:srgbClr val="002555"/>
                    </a:solidFill>
                    <a:latin typeface="Merriweather Bold Italics"/>
                  </a:rPr>
                  <a:t>helped me from the start</a:t>
                </a:r>
                <a:r>
                  <a:rPr lang="en-US" sz="2000" dirty="0">
                    <a:solidFill>
                      <a:srgbClr val="002555"/>
                    </a:solidFill>
                    <a:latin typeface="Merriweather Italics"/>
                  </a:rPr>
                  <a:t> – from enrollment to filling out financial aid, everything. So, she’s how I heard about [the degree program]. She said to me, </a:t>
                </a:r>
                <a:r>
                  <a:rPr lang="en-US" sz="2000" u="sng" dirty="0">
                    <a:solidFill>
                      <a:srgbClr val="002555"/>
                    </a:solidFill>
                    <a:latin typeface="Merriweather Bold Italics"/>
                  </a:rPr>
                  <a:t>‘You can do this!’”</a:t>
                </a: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3105779" y="3279414"/>
            <a:ext cx="3985001" cy="3985001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554D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280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3169986" y="3343621"/>
            <a:ext cx="3856587" cy="3856587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70B5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280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3353542" y="5955507"/>
            <a:ext cx="3489475" cy="53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9"/>
              </a:lnSpc>
            </a:pPr>
            <a:r>
              <a:rPr lang="en-US" sz="1999">
                <a:solidFill>
                  <a:srgbClr val="FFFFFF"/>
                </a:solidFill>
                <a:latin typeface="Raleway Bold"/>
              </a:rPr>
              <a:t>Learners participated in focus groups</a:t>
            </a:r>
          </a:p>
        </p:txBody>
      </p:sp>
      <p:sp>
        <p:nvSpPr>
          <p:cNvPr id="40" name="TextBox 22">
            <a:extLst>
              <a:ext uri="{FF2B5EF4-FFF2-40B4-BE49-F238E27FC236}">
                <a16:creationId xmlns:a16="http://schemas.microsoft.com/office/drawing/2014/main" xmlns="" id="{29F6F91F-7D2D-A043-0E2B-25EDC693C1B6}"/>
              </a:ext>
            </a:extLst>
          </p:cNvPr>
          <p:cNvSpPr txBox="1"/>
          <p:nvPr/>
        </p:nvSpPr>
        <p:spPr>
          <a:xfrm>
            <a:off x="3391642" y="3879936"/>
            <a:ext cx="3344715" cy="2267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6"/>
              </a:lnSpc>
              <a:spcBef>
                <a:spcPct val="0"/>
              </a:spcBef>
            </a:pPr>
            <a:r>
              <a:rPr lang="en-US" sz="13400" dirty="0">
                <a:solidFill>
                  <a:srgbClr val="FFFFFF"/>
                </a:solidFill>
                <a:latin typeface="Raleway Bold"/>
              </a:rPr>
              <a:t>80+</a:t>
            </a:r>
          </a:p>
        </p:txBody>
      </p:sp>
      <p:sp>
        <p:nvSpPr>
          <p:cNvPr id="41" name="TextBox 20">
            <a:extLst>
              <a:ext uri="{FF2B5EF4-FFF2-40B4-BE49-F238E27FC236}">
                <a16:creationId xmlns:a16="http://schemas.microsoft.com/office/drawing/2014/main" xmlns="" id="{F2004D49-376F-BD12-81B7-494561266C7F}"/>
              </a:ext>
            </a:extLst>
          </p:cNvPr>
          <p:cNvSpPr txBox="1"/>
          <p:nvPr/>
        </p:nvSpPr>
        <p:spPr>
          <a:xfrm>
            <a:off x="853323" y="448216"/>
            <a:ext cx="17283900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40"/>
              </a:lnSpc>
            </a:pPr>
            <a:r>
              <a:rPr lang="en-US" sz="6000" dirty="0">
                <a:solidFill>
                  <a:srgbClr val="002555"/>
                </a:solidFill>
                <a:latin typeface="Raleway Bold"/>
              </a:rPr>
              <a:t>This includes getting to know your students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35600"/>
            <a:chOff x="0" y="0"/>
            <a:chExt cx="24384000" cy="1380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80744"/>
            </a:xfrm>
            <a:custGeom>
              <a:avLst/>
              <a:gdLst/>
              <a:ahLst/>
              <a:cxnLst/>
              <a:rect l="l" t="t" r="r" b="b"/>
              <a:pathLst>
                <a:path w="24384000" h="1380744">
                  <a:moveTo>
                    <a:pt x="0" y="0"/>
                  </a:moveTo>
                  <a:lnTo>
                    <a:pt x="24384000" y="0"/>
                  </a:lnTo>
                  <a:lnTo>
                    <a:pt x="24384000" y="1380744"/>
                  </a:lnTo>
                  <a:lnTo>
                    <a:pt x="0" y="1380744"/>
                  </a:lnTo>
                  <a:close/>
                </a:path>
              </a:pathLst>
            </a:custGeom>
            <a:solidFill>
              <a:srgbClr val="002555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3944" t="22949" r="23944" b="33531"/>
          <a:stretch>
            <a:fillRect/>
          </a:stretch>
        </p:blipFill>
        <p:spPr>
          <a:xfrm>
            <a:off x="16381380" y="9335702"/>
            <a:ext cx="1755843" cy="8807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984773" y="9326164"/>
            <a:ext cx="2339969" cy="88077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5336058">
            <a:off x="7426618" y="4543946"/>
            <a:ext cx="1663927" cy="1455936"/>
            <a:chOff x="0" y="0"/>
            <a:chExt cx="812800" cy="711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554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7000" y="31750"/>
              <a:ext cx="558800" cy="349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716023" y="2132236"/>
            <a:ext cx="764514" cy="91013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175614" y="3543100"/>
            <a:ext cx="927602" cy="67367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253654" y="5974399"/>
            <a:ext cx="852124" cy="10391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605451" y="7501817"/>
            <a:ext cx="985658" cy="603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9495273" y="2847527"/>
            <a:ext cx="793836" cy="79383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506019" y="4381574"/>
            <a:ext cx="783089" cy="78308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9506019" y="5907613"/>
            <a:ext cx="793836" cy="79383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9506019" y="7565101"/>
            <a:ext cx="793836" cy="793836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5480537" y="2336606"/>
            <a:ext cx="959346" cy="510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2"/>
              </a:lnSpc>
            </a:pPr>
            <a:r>
              <a:rPr lang="en-US" sz="1800">
                <a:solidFill>
                  <a:srgbClr val="FF554D"/>
                </a:solidFill>
                <a:latin typeface="Raleway"/>
              </a:rPr>
              <a:t>Working </a:t>
            </a:r>
          </a:p>
          <a:p>
            <a:pPr algn="ctr">
              <a:lnSpc>
                <a:spcPts val="1962"/>
              </a:lnSpc>
            </a:pPr>
            <a:r>
              <a:rPr lang="en-US" sz="1800">
                <a:solidFill>
                  <a:srgbClr val="FF554D"/>
                </a:solidFill>
                <a:latin typeface="Raleway"/>
              </a:rPr>
              <a:t>adults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53323" y="3629238"/>
            <a:ext cx="1162777" cy="5109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2"/>
              </a:lnSpc>
            </a:pPr>
            <a:r>
              <a:rPr lang="en-US" sz="1800" dirty="0">
                <a:solidFill>
                  <a:srgbClr val="FF554D"/>
                </a:solidFill>
                <a:latin typeface="Raleway"/>
              </a:rPr>
              <a:t>Parenting</a:t>
            </a:r>
          </a:p>
          <a:p>
            <a:pPr algn="ctr">
              <a:lnSpc>
                <a:spcPts val="1962"/>
              </a:lnSpc>
            </a:pPr>
            <a:r>
              <a:rPr lang="en-US" sz="1800" dirty="0">
                <a:solidFill>
                  <a:srgbClr val="FF554D"/>
                </a:solidFill>
                <a:latin typeface="Raleway"/>
              </a:rPr>
              <a:t>students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49642" y="6358574"/>
            <a:ext cx="1825972" cy="510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2"/>
              </a:lnSpc>
            </a:pPr>
            <a:r>
              <a:rPr lang="en-US" sz="1800">
                <a:solidFill>
                  <a:srgbClr val="FF554D"/>
                </a:solidFill>
                <a:latin typeface="Raleway"/>
              </a:rPr>
              <a:t>English language</a:t>
            </a:r>
          </a:p>
          <a:p>
            <a:pPr algn="ctr">
              <a:lnSpc>
                <a:spcPts val="1962"/>
              </a:lnSpc>
            </a:pPr>
            <a:r>
              <a:rPr lang="en-US" sz="1800">
                <a:solidFill>
                  <a:srgbClr val="FF554D"/>
                </a:solidFill>
                <a:latin typeface="Raleway"/>
              </a:rPr>
              <a:t>learners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763517" y="7552977"/>
            <a:ext cx="1007120" cy="510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2"/>
              </a:lnSpc>
            </a:pPr>
            <a:r>
              <a:rPr lang="en-US" sz="1800">
                <a:solidFill>
                  <a:srgbClr val="FF554D"/>
                </a:solidFill>
                <a:latin typeface="Raleway"/>
              </a:rPr>
              <a:t>Students </a:t>
            </a:r>
          </a:p>
          <a:p>
            <a:pPr algn="ctr">
              <a:lnSpc>
                <a:spcPts val="1962"/>
              </a:lnSpc>
            </a:pPr>
            <a:r>
              <a:rPr lang="en-US" sz="1800">
                <a:solidFill>
                  <a:srgbClr val="FF554D"/>
                </a:solidFill>
                <a:latin typeface="Raleway"/>
              </a:rPr>
              <a:t>of color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506019" y="1670792"/>
            <a:ext cx="6818723" cy="626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5"/>
              </a:lnSpc>
            </a:pPr>
            <a:r>
              <a:rPr lang="en-US" sz="3804" dirty="0">
                <a:solidFill>
                  <a:srgbClr val="002555"/>
                </a:solidFill>
                <a:latin typeface="Raleway Bold"/>
              </a:rPr>
              <a:t>Focus group findings: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451034" y="2837453"/>
            <a:ext cx="7686189" cy="803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3000">
                <a:solidFill>
                  <a:srgbClr val="484F58">
                    <a:alpha val="14902"/>
                  </a:srgbClr>
                </a:solidFill>
                <a:latin typeface="Raleway"/>
              </a:rPr>
              <a:t>Students in non-credit programs want degrees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451034" y="4194951"/>
            <a:ext cx="7686189" cy="1194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3000">
                <a:solidFill>
                  <a:srgbClr val="484F58">
                    <a:alpha val="14902"/>
                  </a:srgbClr>
                </a:solidFill>
                <a:latin typeface="Raleway"/>
              </a:rPr>
              <a:t>Support services and advising should be responsive to the needs of learners in non-credit programs.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451034" y="5903736"/>
            <a:ext cx="7686189" cy="803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3000">
                <a:solidFill>
                  <a:srgbClr val="484F58">
                    <a:alpha val="14902"/>
                  </a:srgbClr>
                </a:solidFill>
                <a:latin typeface="Raleway"/>
              </a:rPr>
              <a:t>Faculty and instructors have a role to play in student success, too.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471305" y="7383852"/>
            <a:ext cx="7686189" cy="1194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3000">
                <a:solidFill>
                  <a:srgbClr val="3870B5"/>
                </a:solidFill>
                <a:latin typeface="Raleway Bold"/>
              </a:rPr>
              <a:t>Connecting learners to student financial aid—especially grant aid—is critical for non-credit and credit transitions.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1224742" y="3279414"/>
            <a:ext cx="5520062" cy="3140476"/>
            <a:chOff x="0" y="0"/>
            <a:chExt cx="7360082" cy="4187301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7360082" cy="4187301"/>
              <a:chOff x="0" y="0"/>
              <a:chExt cx="1753918" cy="99784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753918" cy="997840"/>
              </a:xfrm>
              <a:custGeom>
                <a:avLst/>
                <a:gdLst/>
                <a:ahLst/>
                <a:cxnLst/>
                <a:rect l="l" t="t" r="r" b="b"/>
                <a:pathLst>
                  <a:path w="1753918" h="997840">
                    <a:moveTo>
                      <a:pt x="0" y="0"/>
                    </a:moveTo>
                    <a:lnTo>
                      <a:pt x="1753918" y="0"/>
                    </a:lnTo>
                    <a:lnTo>
                      <a:pt x="1753918" y="997840"/>
                    </a:lnTo>
                    <a:lnTo>
                      <a:pt x="0" y="997840"/>
                    </a:lnTo>
                    <a:close/>
                  </a:path>
                </a:pathLst>
              </a:custGeom>
              <a:solidFill>
                <a:srgbClr val="FF554D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28575"/>
                <a:ext cx="812800" cy="7842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97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90693" y="84673"/>
              <a:ext cx="7178697" cy="4018866"/>
              <a:chOff x="0" y="0"/>
              <a:chExt cx="1710694" cy="957702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710694" cy="957702"/>
              </a:xfrm>
              <a:custGeom>
                <a:avLst/>
                <a:gdLst/>
                <a:ahLst/>
                <a:cxnLst/>
                <a:rect l="l" t="t" r="r" b="b"/>
                <a:pathLst>
                  <a:path w="1710694" h="957702">
                    <a:moveTo>
                      <a:pt x="0" y="0"/>
                    </a:moveTo>
                    <a:lnTo>
                      <a:pt x="1710694" y="0"/>
                    </a:lnTo>
                    <a:lnTo>
                      <a:pt x="1710694" y="957702"/>
                    </a:lnTo>
                    <a:lnTo>
                      <a:pt x="0" y="957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69609"/>
                <a:ext cx="1710694" cy="7842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97"/>
                  </a:lnSpc>
                </a:pPr>
                <a:r>
                  <a:rPr lang="en-US" sz="2199" dirty="0">
                    <a:solidFill>
                      <a:srgbClr val="002555"/>
                    </a:solidFill>
                    <a:latin typeface="Merriweather Italics"/>
                  </a:rPr>
                  <a:t>"I do have interest in pursuing credit coursework. But like [student] is saying, </a:t>
                </a:r>
                <a:r>
                  <a:rPr lang="en-US" sz="2199" u="sng" dirty="0">
                    <a:solidFill>
                      <a:srgbClr val="002555"/>
                    </a:solidFill>
                    <a:latin typeface="Merriweather Bold Italics"/>
                  </a:rPr>
                  <a:t>it’s dependent upon financial aid, and what programs I can afford</a:t>
                </a:r>
                <a:r>
                  <a:rPr lang="en-US" sz="2199" dirty="0">
                    <a:solidFill>
                      <a:srgbClr val="002555"/>
                    </a:solidFill>
                    <a:latin typeface="Merriweather Italics"/>
                  </a:rPr>
                  <a:t> and potentially get grants for, such as Pell grants or anything like that…”</a:t>
                </a:r>
              </a:p>
            </p:txBody>
          </p:sp>
        </p:grpSp>
      </p:grpSp>
      <p:grpSp>
        <p:nvGrpSpPr>
          <p:cNvPr id="34" name="Group 34"/>
          <p:cNvGrpSpPr/>
          <p:nvPr/>
        </p:nvGrpSpPr>
        <p:grpSpPr>
          <a:xfrm>
            <a:off x="3105779" y="3279414"/>
            <a:ext cx="3985001" cy="3985001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554D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280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3169986" y="3343621"/>
            <a:ext cx="3856587" cy="3856587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70B5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280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3353542" y="5955507"/>
            <a:ext cx="3489475" cy="53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9"/>
              </a:lnSpc>
            </a:pPr>
            <a:r>
              <a:rPr lang="en-US" sz="1999">
                <a:solidFill>
                  <a:srgbClr val="FFFFFF"/>
                </a:solidFill>
                <a:latin typeface="Raleway Bold"/>
              </a:rPr>
              <a:t>Learners participated in focus groups</a:t>
            </a:r>
          </a:p>
        </p:txBody>
      </p:sp>
      <p:sp>
        <p:nvSpPr>
          <p:cNvPr id="42" name="TextBox 22">
            <a:extLst>
              <a:ext uri="{FF2B5EF4-FFF2-40B4-BE49-F238E27FC236}">
                <a16:creationId xmlns:a16="http://schemas.microsoft.com/office/drawing/2014/main" xmlns="" id="{6DABC221-68EC-E085-7F69-2E8F5987BC6F}"/>
              </a:ext>
            </a:extLst>
          </p:cNvPr>
          <p:cNvSpPr txBox="1"/>
          <p:nvPr/>
        </p:nvSpPr>
        <p:spPr>
          <a:xfrm>
            <a:off x="3391642" y="3879936"/>
            <a:ext cx="3344715" cy="2267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6"/>
              </a:lnSpc>
              <a:spcBef>
                <a:spcPct val="0"/>
              </a:spcBef>
            </a:pPr>
            <a:r>
              <a:rPr lang="en-US" sz="13400" dirty="0">
                <a:solidFill>
                  <a:srgbClr val="FFFFFF"/>
                </a:solidFill>
                <a:latin typeface="Raleway Bold"/>
              </a:rPr>
              <a:t>80+</a:t>
            </a:r>
          </a:p>
        </p:txBody>
      </p:sp>
      <p:sp>
        <p:nvSpPr>
          <p:cNvPr id="43" name="TextBox 20">
            <a:extLst>
              <a:ext uri="{FF2B5EF4-FFF2-40B4-BE49-F238E27FC236}">
                <a16:creationId xmlns:a16="http://schemas.microsoft.com/office/drawing/2014/main" xmlns="" id="{CB3A02C8-97D4-1CF4-C65F-1390CFF340C0}"/>
              </a:ext>
            </a:extLst>
          </p:cNvPr>
          <p:cNvSpPr txBox="1"/>
          <p:nvPr/>
        </p:nvSpPr>
        <p:spPr>
          <a:xfrm>
            <a:off x="853323" y="448216"/>
            <a:ext cx="17283900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40"/>
              </a:lnSpc>
            </a:pPr>
            <a:r>
              <a:rPr lang="en-US" sz="6000" dirty="0">
                <a:solidFill>
                  <a:srgbClr val="002555"/>
                </a:solidFill>
                <a:latin typeface="Raleway Bold"/>
              </a:rPr>
              <a:t>This includes getting to know your students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35600"/>
            <a:chOff x="0" y="0"/>
            <a:chExt cx="24384000" cy="1380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80744"/>
            </a:xfrm>
            <a:custGeom>
              <a:avLst/>
              <a:gdLst/>
              <a:ahLst/>
              <a:cxnLst/>
              <a:rect l="l" t="t" r="r" b="b"/>
              <a:pathLst>
                <a:path w="24384000" h="1380744">
                  <a:moveTo>
                    <a:pt x="0" y="0"/>
                  </a:moveTo>
                  <a:lnTo>
                    <a:pt x="24384000" y="0"/>
                  </a:lnTo>
                  <a:lnTo>
                    <a:pt x="24384000" y="1380744"/>
                  </a:lnTo>
                  <a:lnTo>
                    <a:pt x="0" y="1380744"/>
                  </a:lnTo>
                  <a:close/>
                </a:path>
              </a:pathLst>
            </a:custGeom>
            <a:solidFill>
              <a:srgbClr val="002555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23944" t="22949" r="23944" b="33531"/>
          <a:stretch>
            <a:fillRect/>
          </a:stretch>
        </p:blipFill>
        <p:spPr>
          <a:xfrm>
            <a:off x="16381380" y="9335702"/>
            <a:ext cx="1755843" cy="8807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984773" y="9326164"/>
            <a:ext cx="2339969" cy="88077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307808" y="6335713"/>
            <a:ext cx="1437531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Raleway Bold"/>
              </a:rPr>
              <a:t>Credit</a:t>
            </a:r>
            <a:r>
              <a:rPr lang="en-US" sz="3500">
                <a:solidFill>
                  <a:srgbClr val="000000"/>
                </a:solidFill>
                <a:latin typeface="Raleway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095369" y="6335713"/>
            <a:ext cx="2507903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Raleway Bold"/>
              </a:rPr>
              <a:t>Non-Credit</a:t>
            </a:r>
            <a:r>
              <a:rPr lang="en-US" sz="3500">
                <a:solidFill>
                  <a:srgbClr val="000000"/>
                </a:solidFill>
                <a:latin typeface="Raleway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67022" y="2367991"/>
            <a:ext cx="14708011" cy="6400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82"/>
              </a:lnSpc>
            </a:pPr>
            <a:endParaRPr/>
          </a:p>
          <a:p>
            <a:pPr algn="just">
              <a:lnSpc>
                <a:spcPts val="3738"/>
              </a:lnSpc>
            </a:pPr>
            <a:r>
              <a:rPr lang="en-US" sz="2670" spc="-82">
                <a:solidFill>
                  <a:srgbClr val="FF554D"/>
                </a:solidFill>
                <a:latin typeface="Raleway Bold"/>
              </a:rPr>
              <a:t>Make the </a:t>
            </a:r>
            <a:r>
              <a:rPr lang="en-US" sz="2670" u="sng" spc="-82">
                <a:solidFill>
                  <a:srgbClr val="FF554D"/>
                </a:solidFill>
                <a:latin typeface="Raleway Bold"/>
              </a:rPr>
              <a:t>student experience</a:t>
            </a:r>
            <a:r>
              <a:rPr lang="en-US" sz="2670" spc="-82">
                <a:solidFill>
                  <a:srgbClr val="FF554D"/>
                </a:solidFill>
                <a:latin typeface="Raleway Bold"/>
              </a:rPr>
              <a:t> across non-credit and credit programs </a:t>
            </a:r>
            <a:r>
              <a:rPr lang="en-US" sz="2670" u="sng" spc="-82">
                <a:solidFill>
                  <a:srgbClr val="FF554D"/>
                </a:solidFill>
                <a:latin typeface="Raleway Bold"/>
              </a:rPr>
              <a:t>more equitable</a:t>
            </a:r>
            <a:r>
              <a:rPr lang="en-US" sz="2670" spc="-82">
                <a:solidFill>
                  <a:srgbClr val="FF554D"/>
                </a:solidFill>
                <a:latin typeface="Raleway Bold"/>
              </a:rPr>
              <a:t>. </a:t>
            </a:r>
          </a:p>
          <a:p>
            <a:pPr algn="just">
              <a:lnSpc>
                <a:spcPts val="3738"/>
              </a:lnSpc>
            </a:pPr>
            <a:endParaRPr lang="en-US" sz="2670" spc="-82">
              <a:solidFill>
                <a:srgbClr val="FF554D"/>
              </a:solidFill>
              <a:latin typeface="Raleway Bold"/>
            </a:endParaRPr>
          </a:p>
          <a:p>
            <a:pPr algn="just">
              <a:lnSpc>
                <a:spcPts val="3738"/>
              </a:lnSpc>
            </a:pPr>
            <a:r>
              <a:rPr lang="en-US" sz="2670" u="sng" spc="-82">
                <a:solidFill>
                  <a:srgbClr val="FF554D"/>
                </a:solidFill>
                <a:latin typeface="Raleway Bold"/>
              </a:rPr>
              <a:t>Address structural inequities</a:t>
            </a:r>
            <a:r>
              <a:rPr lang="en-US" sz="2670" spc="-82">
                <a:solidFill>
                  <a:srgbClr val="FF554D"/>
                </a:solidFill>
                <a:latin typeface="Raleway Bold"/>
              </a:rPr>
              <a:t> that disadvantage students in non-credit programs over those in credit programs. </a:t>
            </a:r>
          </a:p>
          <a:p>
            <a:pPr algn="just">
              <a:lnSpc>
                <a:spcPts val="3738"/>
              </a:lnSpc>
            </a:pPr>
            <a:endParaRPr lang="en-US" sz="2670" spc="-82">
              <a:solidFill>
                <a:srgbClr val="FF554D"/>
              </a:solidFill>
              <a:latin typeface="Raleway Bold"/>
            </a:endParaRPr>
          </a:p>
          <a:p>
            <a:pPr algn="just">
              <a:lnSpc>
                <a:spcPts val="3738"/>
              </a:lnSpc>
            </a:pPr>
            <a:r>
              <a:rPr lang="en-US" sz="2670" spc="-82">
                <a:solidFill>
                  <a:srgbClr val="FF554D"/>
                </a:solidFill>
                <a:latin typeface="Raleway Bold"/>
              </a:rPr>
              <a:t>Begin to think of students in non-credit programs and students in credit programs as </a:t>
            </a:r>
            <a:r>
              <a:rPr lang="en-US" sz="2670" u="sng" spc="-82">
                <a:solidFill>
                  <a:srgbClr val="FF554D"/>
                </a:solidFill>
                <a:latin typeface="Raleway Bold"/>
              </a:rPr>
              <a:t>two parts of the whole</a:t>
            </a:r>
            <a:r>
              <a:rPr lang="en-US" sz="2670" spc="-82">
                <a:solidFill>
                  <a:srgbClr val="FF554D"/>
                </a:solidFill>
                <a:latin typeface="Raleway Bold"/>
              </a:rPr>
              <a:t>, which must be considered together.</a:t>
            </a:r>
          </a:p>
          <a:p>
            <a:pPr algn="just">
              <a:lnSpc>
                <a:spcPts val="3738"/>
              </a:lnSpc>
            </a:pPr>
            <a:endParaRPr lang="en-US" sz="2670" spc="-82">
              <a:solidFill>
                <a:srgbClr val="FF554D"/>
              </a:solidFill>
              <a:latin typeface="Raleway Bold"/>
            </a:endParaRPr>
          </a:p>
          <a:p>
            <a:pPr algn="just">
              <a:lnSpc>
                <a:spcPts val="3738"/>
              </a:lnSpc>
            </a:pPr>
            <a:r>
              <a:rPr lang="en-US" sz="2670" spc="-82">
                <a:solidFill>
                  <a:srgbClr val="FF554D"/>
                </a:solidFill>
                <a:latin typeface="Raleway Bold"/>
              </a:rPr>
              <a:t>Ensure every </a:t>
            </a:r>
            <a:r>
              <a:rPr lang="en-US" sz="2670" u="sng" spc="-82">
                <a:solidFill>
                  <a:srgbClr val="FF554D"/>
                </a:solidFill>
                <a:latin typeface="Raleway Bold"/>
              </a:rPr>
              <a:t>institutional decision</a:t>
            </a:r>
            <a:r>
              <a:rPr lang="en-US" sz="2670" spc="-82">
                <a:solidFill>
                  <a:srgbClr val="FF554D"/>
                </a:solidFill>
                <a:latin typeface="Raleway Bold"/>
              </a:rPr>
              <a:t> or action with student implications </a:t>
            </a:r>
            <a:r>
              <a:rPr lang="en-US" sz="2670" u="sng" spc="-82">
                <a:solidFill>
                  <a:srgbClr val="FF554D"/>
                </a:solidFill>
                <a:latin typeface="Raleway Bold"/>
              </a:rPr>
              <a:t>includes consideration of students in non- credit programs</a:t>
            </a:r>
            <a:r>
              <a:rPr lang="en-US" sz="2670" spc="-82">
                <a:solidFill>
                  <a:srgbClr val="FF554D"/>
                </a:solidFill>
                <a:latin typeface="Raleway Bold"/>
              </a:rPr>
              <a:t>. </a:t>
            </a:r>
          </a:p>
          <a:p>
            <a:pPr algn="just">
              <a:lnSpc>
                <a:spcPts val="3738"/>
              </a:lnSpc>
            </a:pPr>
            <a:endParaRPr lang="en-US" sz="2670" spc="-82">
              <a:solidFill>
                <a:srgbClr val="FF554D"/>
              </a:solidFill>
              <a:latin typeface="Raleway Bold"/>
            </a:endParaRPr>
          </a:p>
          <a:p>
            <a:pPr algn="just">
              <a:lnSpc>
                <a:spcPts val="3738"/>
              </a:lnSpc>
            </a:pPr>
            <a:r>
              <a:rPr lang="en-US" sz="2670" u="sng" spc="-82">
                <a:solidFill>
                  <a:srgbClr val="FF554D"/>
                </a:solidFill>
                <a:latin typeface="Raleway Bold"/>
              </a:rPr>
              <a:t>Remove labels</a:t>
            </a:r>
            <a:r>
              <a:rPr lang="en-US" sz="2670" spc="-82">
                <a:solidFill>
                  <a:srgbClr val="FF554D"/>
                </a:solidFill>
                <a:latin typeface="Raleway Bold"/>
              </a:rPr>
              <a:t> attributed to students in non-credit programs.</a:t>
            </a:r>
          </a:p>
          <a:p>
            <a:pPr algn="ctr">
              <a:lnSpc>
                <a:spcPts val="2803"/>
              </a:lnSpc>
            </a:pPr>
            <a:endParaRPr lang="en-US" sz="2670" spc="-82">
              <a:solidFill>
                <a:srgbClr val="FF554D"/>
              </a:solidFill>
              <a:latin typeface="Raleway Bold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91376" y="2880986"/>
            <a:ext cx="575873" cy="36227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28700" y="3794229"/>
            <a:ext cx="901226" cy="90122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76765" y="5188849"/>
            <a:ext cx="805095" cy="80509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76765" y="6559922"/>
            <a:ext cx="872651" cy="80393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112849" y="7749794"/>
            <a:ext cx="732929" cy="73292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853323" y="448216"/>
            <a:ext cx="17283900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40"/>
              </a:lnSpc>
            </a:pPr>
            <a:r>
              <a:rPr lang="en-US" sz="6000" dirty="0">
                <a:solidFill>
                  <a:srgbClr val="002555"/>
                </a:solidFill>
                <a:latin typeface="Raleway Bold"/>
              </a:rPr>
              <a:t>Tips for Treating All Students as Students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35600"/>
            <a:chOff x="0" y="0"/>
            <a:chExt cx="24384000" cy="1380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80744"/>
            </a:xfrm>
            <a:custGeom>
              <a:avLst/>
              <a:gdLst/>
              <a:ahLst/>
              <a:cxnLst/>
              <a:rect l="l" t="t" r="r" b="b"/>
              <a:pathLst>
                <a:path w="24384000" h="1380744">
                  <a:moveTo>
                    <a:pt x="0" y="0"/>
                  </a:moveTo>
                  <a:lnTo>
                    <a:pt x="24384000" y="0"/>
                  </a:lnTo>
                  <a:lnTo>
                    <a:pt x="24384000" y="1380744"/>
                  </a:lnTo>
                  <a:lnTo>
                    <a:pt x="0" y="1380744"/>
                  </a:lnTo>
                  <a:close/>
                </a:path>
              </a:pathLst>
            </a:custGeom>
            <a:solidFill>
              <a:srgbClr val="002555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3944" t="22949" r="23944" b="33531"/>
          <a:stretch>
            <a:fillRect/>
          </a:stretch>
        </p:blipFill>
        <p:spPr>
          <a:xfrm>
            <a:off x="16381380" y="9335702"/>
            <a:ext cx="1755843" cy="8807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984773" y="9326164"/>
            <a:ext cx="2339969" cy="88077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E1D03BCF-A8F7-1304-A3C7-6D902BC21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NCAL Coaching Support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6DCBD3D2-FDB2-6FCA-D3B3-D4E402E452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Connection to National Resources</a:t>
            </a:r>
          </a:p>
          <a:p>
            <a:r>
              <a:rPr lang="en-US" dirty="0"/>
              <a:t>Strategic Guidance and Organizational Coaching </a:t>
            </a:r>
          </a:p>
          <a:p>
            <a:r>
              <a:rPr lang="en-US" dirty="0"/>
              <a:t>Centering the Voice of Students: Focus Group Facilitation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C89BAB2D-1E64-7B7E-549A-4B8F3F81D5E8}"/>
              </a:ext>
            </a:extLst>
          </p:cNvPr>
          <p:cNvGraphicFramePr/>
          <p:nvPr/>
        </p:nvGraphicFramePr>
        <p:xfrm>
          <a:off x="3047999" y="368967"/>
          <a:ext cx="13427243" cy="9426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xmlns="" id="{7F0D035A-3BD5-1CDF-1AA4-60DDF127816C}"/>
              </a:ext>
            </a:extLst>
          </p:cNvPr>
          <p:cNvSpPr/>
          <p:nvPr/>
        </p:nvSpPr>
        <p:spPr>
          <a:xfrm>
            <a:off x="12657221" y="5823284"/>
            <a:ext cx="4010527" cy="1714835"/>
          </a:xfrm>
          <a:prstGeom prst="cloudCallout">
            <a:avLst>
              <a:gd name="adj1" fmla="val -117989"/>
              <a:gd name="adj2" fmla="val 3662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Can’t achieve excellence or sustainability  in stagnant comfort zone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xmlns="" id="{06526C30-EC06-0447-CC79-4C761ACB4EF7}"/>
              </a:ext>
            </a:extLst>
          </p:cNvPr>
          <p:cNvSpPr/>
          <p:nvPr/>
        </p:nvSpPr>
        <p:spPr>
          <a:xfrm>
            <a:off x="2342148" y="4065169"/>
            <a:ext cx="3962398" cy="1421231"/>
          </a:xfrm>
          <a:prstGeom prst="cloudCallout">
            <a:avLst>
              <a:gd name="adj1" fmla="val 100521"/>
              <a:gd name="adj2" fmla="val 347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Risks and fear are real. Address and move through this zone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2CAE9D31-9982-0AC3-5964-BF33228EC4DB}"/>
              </a:ext>
            </a:extLst>
          </p:cNvPr>
          <p:cNvSpPr/>
          <p:nvPr/>
        </p:nvSpPr>
        <p:spPr>
          <a:xfrm>
            <a:off x="12681285" y="2552364"/>
            <a:ext cx="3617494" cy="1714835"/>
          </a:xfrm>
          <a:prstGeom prst="cloudCallout">
            <a:avLst>
              <a:gd name="adj1" fmla="val -106682"/>
              <a:gd name="adj2" fmla="val 4524"/>
            </a:avLst>
          </a:prstGeom>
          <a:solidFill>
            <a:srgbClr val="54BEA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Leverage early adopters and pilots, facilitate trust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xmlns="" id="{C1894305-5FF6-9923-B647-B3374A02715C}"/>
              </a:ext>
            </a:extLst>
          </p:cNvPr>
          <p:cNvSpPr/>
          <p:nvPr/>
        </p:nvSpPr>
        <p:spPr>
          <a:xfrm>
            <a:off x="3705725" y="491539"/>
            <a:ext cx="3112169" cy="1150353"/>
          </a:xfrm>
          <a:prstGeom prst="cloudCallout">
            <a:avLst>
              <a:gd name="adj1" fmla="val 79095"/>
              <a:gd name="adj2" fmla="val 4028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Experience the results/ value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DA580E-A5E6-1B32-1E44-A2517E85A309}"/>
              </a:ext>
            </a:extLst>
          </p:cNvPr>
          <p:cNvSpPr txBox="1"/>
          <p:nvPr/>
        </p:nvSpPr>
        <p:spPr>
          <a:xfrm>
            <a:off x="15124120" y="8551373"/>
            <a:ext cx="20569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Illustration: Scale Strategic Solutions</a:t>
            </a:r>
          </a:p>
        </p:txBody>
      </p:sp>
    </p:spTree>
    <p:extLst>
      <p:ext uri="{BB962C8B-B14F-4D97-AF65-F5344CB8AC3E}">
        <p14:creationId xmlns:p14="http://schemas.microsoft.com/office/powerpoint/2010/main" val="48232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79A4FC-FB43-6299-9035-729DC9706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Voice of Students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BB58F1-263B-C627-2348-30AACCD074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Focus Groups, 16 Students</a:t>
            </a:r>
          </a:p>
          <a:p>
            <a:pPr lvl="1"/>
            <a:r>
              <a:rPr lang="en-US" dirty="0"/>
              <a:t>Recovery Coaching, Community Health, Substance Addiction Counseling, &amp; Drug and Alcohol Rehabilitation </a:t>
            </a:r>
          </a:p>
          <a:p>
            <a:pPr lvl="1"/>
            <a:r>
              <a:rPr lang="en-US" dirty="0"/>
              <a:t>Machinist </a:t>
            </a:r>
          </a:p>
          <a:p>
            <a:r>
              <a:rPr lang="en-US" dirty="0"/>
              <a:t>Student Survey about Registration and Student Services Processes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216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91F9B4-D1E7-C966-CFA1-F6EF0FA9B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Group Findings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4EC190-E75E-9800-BC75-69F65E1C1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2600" y="2127250"/>
            <a:ext cx="15621000" cy="7062650"/>
          </a:xfrm>
        </p:spPr>
        <p:txBody>
          <a:bodyPr>
            <a:normAutofit/>
          </a:bodyPr>
          <a:lstStyle/>
          <a:p>
            <a:pPr algn="l"/>
            <a:endParaRPr lang="en-US" sz="1800" b="0" i="0" u="none" strike="noStrike" baseline="0" dirty="0">
              <a:solidFill>
                <a:srgbClr val="002060"/>
              </a:solidFill>
              <a:latin typeface="Raleway" pitchFamily="2" charset="77"/>
            </a:endParaRPr>
          </a:p>
          <a:p>
            <a:r>
              <a:rPr lang="en-US" b="1" i="0" u="none" strike="noStrike" baseline="0" dirty="0">
                <a:solidFill>
                  <a:srgbClr val="002060"/>
                </a:solidFill>
                <a:latin typeface="Raleway" pitchFamily="2" charset="77"/>
              </a:rPr>
              <a:t>Support services and advising were helpful yet could be made more widely available. </a:t>
            </a:r>
          </a:p>
          <a:p>
            <a:pPr marL="25400" indent="0">
              <a:buNone/>
            </a:pPr>
            <a:endParaRPr lang="en-US" b="1" i="0" u="none" strike="noStrike" baseline="0" dirty="0">
              <a:solidFill>
                <a:srgbClr val="002060"/>
              </a:solidFill>
              <a:latin typeface="Raleway" pitchFamily="2" charset="77"/>
            </a:endParaRPr>
          </a:p>
          <a:p>
            <a:r>
              <a:rPr lang="en-US" b="1" i="0" u="none" strike="noStrike" baseline="0" dirty="0">
                <a:solidFill>
                  <a:srgbClr val="002060"/>
                </a:solidFill>
                <a:latin typeface="Raleway" pitchFamily="2" charset="77"/>
              </a:rPr>
              <a:t>Transition to credit coursework </a:t>
            </a:r>
            <a:r>
              <a:rPr lang="en-US" b="1" dirty="0">
                <a:solidFill>
                  <a:srgbClr val="002060"/>
                </a:solidFill>
                <a:latin typeface="Raleway" pitchFamily="2" charset="77"/>
              </a:rPr>
              <a:t>was </a:t>
            </a:r>
            <a:r>
              <a:rPr lang="en-US" b="1" i="0" u="none" strike="noStrike" baseline="0" dirty="0">
                <a:solidFill>
                  <a:srgbClr val="002060"/>
                </a:solidFill>
                <a:latin typeface="Raleway" pitchFamily="2" charset="77"/>
              </a:rPr>
              <a:t>easier with support from faculty</a:t>
            </a:r>
          </a:p>
          <a:p>
            <a:endParaRPr lang="en-US" b="1" i="0" u="none" strike="noStrike" baseline="0" dirty="0">
              <a:solidFill>
                <a:srgbClr val="002060"/>
              </a:solidFill>
              <a:latin typeface="Raleway" pitchFamily="2" charset="77"/>
            </a:endParaRPr>
          </a:p>
          <a:p>
            <a:r>
              <a:rPr lang="en-US" b="1" i="0" u="none" strike="noStrike" baseline="0" dirty="0">
                <a:solidFill>
                  <a:srgbClr val="002060"/>
                </a:solidFill>
                <a:latin typeface="Raleway" pitchFamily="2" charset="77"/>
              </a:rPr>
              <a:t>Students appreciated and desired additional support from staff when navigating administrative processes for non-credit to credit transitions. </a:t>
            </a:r>
            <a:endParaRPr lang="en-US" b="0" i="0" u="none" strike="noStrike" baseline="0" dirty="0">
              <a:solidFill>
                <a:srgbClr val="002060"/>
              </a:solidFill>
              <a:latin typeface="Raleway" pitchFamily="2" charset="77"/>
            </a:endParaRPr>
          </a:p>
          <a:p>
            <a:endParaRPr lang="en-US" b="0" i="0" u="none" strike="noStrike" baseline="0" dirty="0">
              <a:solidFill>
                <a:srgbClr val="002060"/>
              </a:solidFill>
              <a:latin typeface="Raleway" pitchFamily="2" charset="77"/>
            </a:endParaRPr>
          </a:p>
          <a:p>
            <a:r>
              <a:rPr lang="en-US" b="1" i="0" u="none" strike="noStrike" baseline="0" dirty="0">
                <a:solidFill>
                  <a:srgbClr val="002060"/>
                </a:solidFill>
                <a:latin typeface="Raleway" pitchFamily="2" charset="77"/>
              </a:rPr>
              <a:t>Additional communication on non-credit to credit transition is needed. </a:t>
            </a:r>
          </a:p>
          <a:p>
            <a:pPr marL="25400" indent="0">
              <a:buNone/>
            </a:pPr>
            <a:endParaRPr lang="en-US" b="1" i="0" u="none" strike="noStrike" baseline="0" dirty="0">
              <a:solidFill>
                <a:srgbClr val="002060"/>
              </a:solidFill>
              <a:latin typeface="Raleway" pitchFamily="2" charset="77"/>
            </a:endParaRPr>
          </a:p>
          <a:p>
            <a:r>
              <a:rPr lang="en-US" b="1" i="0" u="none" strike="noStrike" baseline="0" dirty="0">
                <a:solidFill>
                  <a:srgbClr val="002060"/>
                </a:solidFill>
                <a:latin typeface="Raleway" pitchFamily="2" charset="77"/>
              </a:rPr>
              <a:t>Students were eager to learn more about credit for prior learning. </a:t>
            </a:r>
            <a:endParaRPr lang="en-US" b="0" i="0" u="none" strike="noStrike" baseline="0" dirty="0">
              <a:solidFill>
                <a:srgbClr val="002060"/>
              </a:solidFill>
              <a:latin typeface="Raleway" pitchFamily="2" charset="7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87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35600"/>
            <a:chOff x="0" y="0"/>
            <a:chExt cx="24384000" cy="1380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80744"/>
            </a:xfrm>
            <a:custGeom>
              <a:avLst/>
              <a:gdLst/>
              <a:ahLst/>
              <a:cxnLst/>
              <a:rect l="l" t="t" r="r" b="b"/>
              <a:pathLst>
                <a:path w="24384000" h="1380744">
                  <a:moveTo>
                    <a:pt x="0" y="0"/>
                  </a:moveTo>
                  <a:lnTo>
                    <a:pt x="24384000" y="0"/>
                  </a:lnTo>
                  <a:lnTo>
                    <a:pt x="24384000" y="1380744"/>
                  </a:lnTo>
                  <a:lnTo>
                    <a:pt x="0" y="1380744"/>
                  </a:lnTo>
                  <a:close/>
                </a:path>
              </a:pathLst>
            </a:custGeom>
            <a:solidFill>
              <a:srgbClr val="002555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3944" t="22949" r="23944" b="33531"/>
          <a:stretch>
            <a:fillRect/>
          </a:stretch>
        </p:blipFill>
        <p:spPr>
          <a:xfrm>
            <a:off x="16381380" y="9335702"/>
            <a:ext cx="1755843" cy="8807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984773" y="9326164"/>
            <a:ext cx="2339969" cy="88077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2012802" y="150363"/>
            <a:ext cx="6124421" cy="8991642"/>
            <a:chOff x="0" y="0"/>
            <a:chExt cx="8165894" cy="11988855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8165894" cy="11988855"/>
              <a:chOff x="0" y="0"/>
              <a:chExt cx="1392977" cy="204511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392977" cy="2045116"/>
              </a:xfrm>
              <a:custGeom>
                <a:avLst/>
                <a:gdLst/>
                <a:ahLst/>
                <a:cxnLst/>
                <a:rect l="l" t="t" r="r" b="b"/>
                <a:pathLst>
                  <a:path w="1392977" h="2045116">
                    <a:moveTo>
                      <a:pt x="0" y="0"/>
                    </a:moveTo>
                    <a:lnTo>
                      <a:pt x="1392977" y="0"/>
                    </a:lnTo>
                    <a:lnTo>
                      <a:pt x="1392977" y="2045116"/>
                    </a:lnTo>
                    <a:lnTo>
                      <a:pt x="0" y="2045116"/>
                    </a:lnTo>
                    <a:close/>
                  </a:path>
                </a:pathLst>
              </a:custGeom>
              <a:solidFill>
                <a:srgbClr val="002555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1"/>
                  </a:lnSpc>
                </a:pPr>
                <a:endParaRPr/>
              </a:p>
            </p:txBody>
          </p:sp>
        </p:grp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97423" y="166142"/>
              <a:ext cx="7771047" cy="11656571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758928" y="3057784"/>
            <a:ext cx="10573345" cy="1142530"/>
            <a:chOff x="0" y="0"/>
            <a:chExt cx="2784749" cy="30091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784749" cy="300913"/>
            </a:xfrm>
            <a:custGeom>
              <a:avLst/>
              <a:gdLst/>
              <a:ahLst/>
              <a:cxnLst/>
              <a:rect l="l" t="t" r="r" b="b"/>
              <a:pathLst>
                <a:path w="2784749" h="300913">
                  <a:moveTo>
                    <a:pt x="0" y="0"/>
                  </a:moveTo>
                  <a:lnTo>
                    <a:pt x="2784749" y="0"/>
                  </a:lnTo>
                  <a:lnTo>
                    <a:pt x="2784749" y="300913"/>
                  </a:lnTo>
                  <a:lnTo>
                    <a:pt x="0" y="300913"/>
                  </a:ln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FF554D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2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17639" y="3375988"/>
            <a:ext cx="1139995" cy="47879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17639" y="4500173"/>
            <a:ext cx="1139995" cy="47879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17639" y="5871538"/>
            <a:ext cx="1139995" cy="47879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17639" y="7291485"/>
            <a:ext cx="1139995" cy="47879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3882163">
            <a:off x="51187" y="1448986"/>
            <a:ext cx="1732904" cy="1612144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210514" y="339975"/>
            <a:ext cx="13947482" cy="68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77"/>
              </a:lnSpc>
            </a:pPr>
            <a:r>
              <a:rPr lang="en-US" sz="4841">
                <a:solidFill>
                  <a:srgbClr val="002555"/>
                </a:solidFill>
                <a:latin typeface="Raleway Bold"/>
              </a:rPr>
              <a:t>North Shore's Priorities for Alignment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328038">
            <a:off x="10354760" y="467302"/>
            <a:ext cx="1732904" cy="1612144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811887" y="1418785"/>
            <a:ext cx="8930694" cy="1430109"/>
            <a:chOff x="0" y="0"/>
            <a:chExt cx="2352117" cy="37665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352117" cy="376654"/>
            </a:xfrm>
            <a:custGeom>
              <a:avLst/>
              <a:gdLst/>
              <a:ahLst/>
              <a:cxnLst/>
              <a:rect l="l" t="t" r="r" b="b"/>
              <a:pathLst>
                <a:path w="2352117" h="376654">
                  <a:moveTo>
                    <a:pt x="0" y="0"/>
                  </a:moveTo>
                  <a:lnTo>
                    <a:pt x="2352117" y="0"/>
                  </a:lnTo>
                  <a:lnTo>
                    <a:pt x="2352117" y="376654"/>
                  </a:lnTo>
                  <a:lnTo>
                    <a:pt x="0" y="376654"/>
                  </a:lnTo>
                  <a:close/>
                </a:path>
              </a:pathLst>
            </a:custGeom>
            <a:solidFill>
              <a:srgbClr val="002555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2"/>
                </a:lnSpc>
              </a:pPr>
              <a:endParaRPr/>
            </a:p>
          </p:txBody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981217" y="1628628"/>
            <a:ext cx="793836" cy="79383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6706064" y="1619348"/>
            <a:ext cx="783089" cy="783089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2190917" y="3246917"/>
            <a:ext cx="8721626" cy="614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88"/>
              </a:lnSpc>
            </a:pPr>
            <a:r>
              <a:rPr lang="en-US" sz="3562">
                <a:solidFill>
                  <a:srgbClr val="002555"/>
                </a:solidFill>
                <a:latin typeface="Raleway"/>
              </a:rPr>
              <a:t>Enhance the student services experience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190917" y="4494927"/>
            <a:ext cx="8940105" cy="943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69"/>
              </a:lnSpc>
            </a:pPr>
            <a:r>
              <a:rPr lang="en-US" sz="3562">
                <a:solidFill>
                  <a:srgbClr val="002555"/>
                </a:solidFill>
                <a:latin typeface="Raleway"/>
              </a:rPr>
              <a:t>Boost recruitment, marketing, counseling, </a:t>
            </a:r>
          </a:p>
          <a:p>
            <a:pPr>
              <a:lnSpc>
                <a:spcPts val="3669"/>
              </a:lnSpc>
            </a:pPr>
            <a:r>
              <a:rPr lang="en-US" sz="3562">
                <a:solidFill>
                  <a:srgbClr val="002555"/>
                </a:solidFill>
                <a:latin typeface="Raleway"/>
              </a:rPr>
              <a:t>&amp; communication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190917" y="5866291"/>
            <a:ext cx="9030295" cy="943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69"/>
              </a:lnSpc>
            </a:pPr>
            <a:r>
              <a:rPr lang="en-US" sz="3562">
                <a:solidFill>
                  <a:srgbClr val="002555"/>
                </a:solidFill>
                <a:latin typeface="Raleway"/>
              </a:rPr>
              <a:t>Align academic strategy of non-credit and </a:t>
            </a:r>
          </a:p>
          <a:p>
            <a:pPr>
              <a:lnSpc>
                <a:spcPts val="3669"/>
              </a:lnSpc>
            </a:pPr>
            <a:r>
              <a:rPr lang="en-US" sz="3562">
                <a:solidFill>
                  <a:srgbClr val="002555"/>
                </a:solidFill>
                <a:latin typeface="Raleway"/>
              </a:rPr>
              <a:t>credit programs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190917" y="7286239"/>
            <a:ext cx="8947993" cy="943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69"/>
              </a:lnSpc>
            </a:pPr>
            <a:r>
              <a:rPr lang="en-US" sz="3562">
                <a:solidFill>
                  <a:srgbClr val="002555"/>
                </a:solidFill>
                <a:latin typeface="Raleway"/>
              </a:rPr>
              <a:t>Complete articulation of machinist training</a:t>
            </a:r>
          </a:p>
          <a:p>
            <a:pPr>
              <a:lnSpc>
                <a:spcPts val="3669"/>
              </a:lnSpc>
            </a:pPr>
            <a:r>
              <a:rPr lang="en-US" sz="3562">
                <a:solidFill>
                  <a:srgbClr val="002555"/>
                </a:solidFill>
                <a:latin typeface="Raleway"/>
              </a:rPr>
              <a:t>program to advanced manufacturing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917928" y="1669798"/>
            <a:ext cx="3662376" cy="889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1"/>
              </a:lnSpc>
            </a:pPr>
            <a:r>
              <a:rPr lang="en-US" sz="1729">
                <a:solidFill>
                  <a:srgbClr val="FFFFFF"/>
                </a:solidFill>
                <a:latin typeface="Raleway"/>
              </a:rPr>
              <a:t>Recovery Coach/Community Health Substance Addiction/ Drug and Alcohol Rehabilitation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692567" y="1688933"/>
            <a:ext cx="3219975" cy="605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84"/>
              </a:lnSpc>
            </a:pPr>
            <a:r>
              <a:rPr lang="en-US" sz="1774">
                <a:solidFill>
                  <a:srgbClr val="FFFFFF"/>
                </a:solidFill>
                <a:latin typeface="Raleway"/>
              </a:rPr>
              <a:t>Advanced Machining and Manufacturing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35600"/>
            <a:chOff x="0" y="0"/>
            <a:chExt cx="24384000" cy="1380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80744"/>
            </a:xfrm>
            <a:custGeom>
              <a:avLst/>
              <a:gdLst/>
              <a:ahLst/>
              <a:cxnLst/>
              <a:rect l="l" t="t" r="r" b="b"/>
              <a:pathLst>
                <a:path w="24384000" h="1380744">
                  <a:moveTo>
                    <a:pt x="0" y="0"/>
                  </a:moveTo>
                  <a:lnTo>
                    <a:pt x="24384000" y="0"/>
                  </a:lnTo>
                  <a:lnTo>
                    <a:pt x="24384000" y="1380744"/>
                  </a:lnTo>
                  <a:lnTo>
                    <a:pt x="0" y="1380744"/>
                  </a:lnTo>
                  <a:close/>
                </a:path>
              </a:pathLst>
            </a:custGeom>
            <a:solidFill>
              <a:srgbClr val="002555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3944" t="22949" r="23944" b="33531"/>
          <a:stretch>
            <a:fillRect/>
          </a:stretch>
        </p:blipFill>
        <p:spPr>
          <a:xfrm>
            <a:off x="16381380" y="9335702"/>
            <a:ext cx="1755843" cy="8807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984773" y="9326164"/>
            <a:ext cx="2339969" cy="88077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04870" y="339975"/>
            <a:ext cx="17121129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277"/>
              </a:lnSpc>
            </a:pPr>
            <a:r>
              <a:rPr lang="en-US" sz="4841" dirty="0">
                <a:solidFill>
                  <a:srgbClr val="002555"/>
                </a:solidFill>
                <a:latin typeface="Raleway Bold"/>
              </a:rPr>
              <a:t>Aligning Priorities to North Shore's Strategic Plan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69BA7A4-D22F-3E54-E32C-4CD0CAA6B55A}"/>
              </a:ext>
            </a:extLst>
          </p:cNvPr>
          <p:cNvSpPr txBox="1"/>
          <p:nvPr/>
        </p:nvSpPr>
        <p:spPr>
          <a:xfrm>
            <a:off x="11005482" y="1865679"/>
            <a:ext cx="708659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Raleway" pitchFamily="2" charset="77"/>
              </a:rPr>
              <a:t>Priority #1</a:t>
            </a:r>
          </a:p>
          <a:p>
            <a:r>
              <a:rPr lang="en-US" sz="2800" dirty="0">
                <a:solidFill>
                  <a:srgbClr val="002060"/>
                </a:solidFill>
                <a:latin typeface="Raleway" pitchFamily="2" charset="77"/>
              </a:rPr>
              <a:t>Align the college with regional needs to spur academic innovation and holistic student support. Align community partnerships to educate the whole student.</a:t>
            </a:r>
          </a:p>
          <a:p>
            <a:endParaRPr lang="en-US" sz="2800" dirty="0">
              <a:latin typeface="Raleway" pitchFamily="2" charset="77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Raleway" pitchFamily="2" charset="77"/>
              </a:rPr>
              <a:t>Priority #2</a:t>
            </a:r>
          </a:p>
          <a:p>
            <a:r>
              <a:rPr lang="en-US" sz="2800" dirty="0">
                <a:solidFill>
                  <a:srgbClr val="002060"/>
                </a:solidFill>
                <a:latin typeface="Raleway" pitchFamily="2" charset="77"/>
              </a:rPr>
              <a:t>Promote social justice at NSCC and in the community by delivering equitable student outcomes.</a:t>
            </a:r>
          </a:p>
          <a:p>
            <a:endParaRPr lang="en-US" sz="2800" dirty="0">
              <a:latin typeface="Raleway" pitchFamily="2" charset="77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Raleway" pitchFamily="2" charset="77"/>
              </a:rPr>
              <a:t>Priority #3</a:t>
            </a:r>
          </a:p>
          <a:p>
            <a:r>
              <a:rPr lang="en-US" sz="2800" dirty="0">
                <a:solidFill>
                  <a:srgbClr val="002060"/>
                </a:solidFill>
                <a:latin typeface="Raleway" pitchFamily="2" charset="77"/>
              </a:rPr>
              <a:t>Build a transformative, future focused environment for the NSCC community.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F67CC5D-56DC-1673-F10C-9DDF8E65E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562099"/>
            <a:ext cx="5422685" cy="7162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41FA953-ADE7-4D95-286E-7182B13A1E5A}"/>
              </a:ext>
            </a:extLst>
          </p:cNvPr>
          <p:cNvSpPr txBox="1"/>
          <p:nvPr/>
        </p:nvSpPr>
        <p:spPr>
          <a:xfrm>
            <a:off x="302800" y="3589227"/>
            <a:ext cx="50211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Raleway" pitchFamily="2" charset="77"/>
              </a:rPr>
              <a:t>VISION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Raleway" pitchFamily="2" charset="77"/>
              </a:rPr>
              <a:t>An NSCC education </a:t>
            </a:r>
            <a:r>
              <a:rPr lang="en-US" sz="2800" i="1" dirty="0">
                <a:solidFill>
                  <a:srgbClr val="002060"/>
                </a:solidFill>
                <a:latin typeface="Raleway" pitchFamily="2" charset="77"/>
              </a:rPr>
              <a:t>consistently </a:t>
            </a:r>
            <a:r>
              <a:rPr lang="en-US" sz="2800" dirty="0">
                <a:solidFill>
                  <a:srgbClr val="002060"/>
                </a:solidFill>
                <a:latin typeface="Raleway" pitchFamily="2" charset="77"/>
              </a:rPr>
              <a:t>leads to excellent and </a:t>
            </a:r>
            <a:r>
              <a:rPr lang="en-US" sz="2800" i="1" dirty="0">
                <a:solidFill>
                  <a:srgbClr val="002060"/>
                </a:solidFill>
                <a:latin typeface="Raleway" pitchFamily="2" charset="77"/>
              </a:rPr>
              <a:t>equitable </a:t>
            </a:r>
            <a:r>
              <a:rPr lang="en-US" sz="2800" dirty="0">
                <a:solidFill>
                  <a:srgbClr val="002060"/>
                </a:solidFill>
                <a:latin typeface="Raleway" pitchFamily="2" charset="77"/>
              </a:rPr>
              <a:t>life outcomes for students that in turn improve community outcomes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40250" y="5143500"/>
            <a:ext cx="38100" cy="3619500"/>
            <a:chOff x="0" y="0"/>
            <a:chExt cx="50800" cy="482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800" cy="4826000"/>
            </a:xfrm>
            <a:custGeom>
              <a:avLst/>
              <a:gdLst/>
              <a:ahLst/>
              <a:cxnLst/>
              <a:rect l="l" t="t" r="r" b="b"/>
              <a:pathLst>
                <a:path w="50800" h="4826000">
                  <a:moveTo>
                    <a:pt x="0" y="0"/>
                  </a:moveTo>
                  <a:lnTo>
                    <a:pt x="50800" y="0"/>
                  </a:lnTo>
                  <a:lnTo>
                    <a:pt x="50800" y="4826000"/>
                  </a:lnTo>
                  <a:lnTo>
                    <a:pt x="0" y="4826000"/>
                  </a:lnTo>
                  <a:close/>
                </a:path>
              </a:pathLst>
            </a:custGeom>
            <a:solidFill>
              <a:srgbClr val="F6F6ED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23944" t="22949" r="23944" b="33531"/>
          <a:stretch>
            <a:fillRect/>
          </a:stretch>
        </p:blipFill>
        <p:spPr>
          <a:xfrm>
            <a:off x="16381379" y="9258300"/>
            <a:ext cx="1755843" cy="88076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52594" y="522068"/>
            <a:ext cx="14371350" cy="212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00"/>
              </a:lnSpc>
            </a:pPr>
            <a:r>
              <a:rPr lang="en-US" sz="6500">
                <a:solidFill>
                  <a:srgbClr val="FFFFFF"/>
                </a:solidFill>
                <a:latin typeface="Raleway Bold"/>
              </a:rPr>
              <a:t>Agenda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984773" y="9241362"/>
            <a:ext cx="2339969" cy="88077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2276123"/>
            <a:ext cx="13730078" cy="5929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5" lvl="1" indent="-302257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Merriweather Italics"/>
              </a:rPr>
              <a:t>A More Unified Community College </a:t>
            </a:r>
            <a:r>
              <a:rPr lang="en-US" sz="2799">
                <a:solidFill>
                  <a:srgbClr val="FFFFFF"/>
                </a:solidFill>
                <a:latin typeface="Merriweather"/>
              </a:rPr>
              <a:t>Overview</a:t>
            </a:r>
          </a:p>
          <a:p>
            <a:pPr marL="1209029" lvl="2" indent="-403010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FFFFFF"/>
                </a:solidFill>
                <a:latin typeface="Merriweather"/>
              </a:rPr>
              <a:t>Treat All Students as Students</a:t>
            </a:r>
          </a:p>
          <a:p>
            <a:pPr marL="1209029" lvl="2" indent="-403010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FFFFFF"/>
                </a:solidFill>
                <a:latin typeface="Merriweather"/>
              </a:rPr>
              <a:t>Results from National Student Focus Groups </a:t>
            </a:r>
          </a:p>
          <a:p>
            <a:pPr>
              <a:lnSpc>
                <a:spcPts val="3919"/>
              </a:lnSpc>
            </a:pPr>
            <a:endParaRPr lang="en-US" sz="2799">
              <a:solidFill>
                <a:srgbClr val="FFFFFF"/>
              </a:solidFill>
              <a:latin typeface="Merriweather"/>
            </a:endParaRPr>
          </a:p>
          <a:p>
            <a:pPr marL="604515" lvl="1" indent="-302257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Merriweather"/>
              </a:rPr>
              <a:t>A Coaches' Role in Facilitating Non-Credit and Credit Alignment</a:t>
            </a:r>
          </a:p>
          <a:p>
            <a:pPr>
              <a:lnSpc>
                <a:spcPts val="3919"/>
              </a:lnSpc>
            </a:pPr>
            <a:endParaRPr lang="en-US" sz="2799">
              <a:solidFill>
                <a:srgbClr val="FFFFFF"/>
              </a:solidFill>
              <a:latin typeface="Merriweather"/>
            </a:endParaRPr>
          </a:p>
          <a:p>
            <a:pPr marL="604515" lvl="1" indent="-302257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Merriweather"/>
              </a:rPr>
              <a:t>North Shore Community College's Priorities for Alignment</a:t>
            </a:r>
          </a:p>
          <a:p>
            <a:pPr marL="1209029" lvl="2" indent="-403010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FFFFFF"/>
                </a:solidFill>
                <a:latin typeface="Merriweather"/>
              </a:rPr>
              <a:t>Strategic Priorities for the Institution</a:t>
            </a:r>
          </a:p>
          <a:p>
            <a:pPr marL="1209029" lvl="2" indent="-403010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FFFFFF"/>
                </a:solidFill>
                <a:latin typeface="Merriweather"/>
              </a:rPr>
              <a:t>Student Journey Mapping</a:t>
            </a:r>
          </a:p>
          <a:p>
            <a:pPr marL="1209029" lvl="2" indent="-403010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FFFFFF"/>
                </a:solidFill>
                <a:latin typeface="Merriweather"/>
              </a:rPr>
              <a:t>Collaboration to More Effectively Serve Learners</a:t>
            </a:r>
          </a:p>
          <a:p>
            <a:pPr>
              <a:lnSpc>
                <a:spcPts val="3919"/>
              </a:lnSpc>
            </a:pPr>
            <a:endParaRPr lang="en-US" sz="2799">
              <a:solidFill>
                <a:srgbClr val="FFFFFF"/>
              </a:solidFill>
              <a:latin typeface="Merriweather"/>
            </a:endParaRPr>
          </a:p>
          <a:p>
            <a:pPr marL="604515" lvl="1" indent="-302257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Merriweather"/>
              </a:rPr>
              <a:t>North Shore's Next Steps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35600"/>
            <a:chOff x="0" y="0"/>
            <a:chExt cx="24384000" cy="1380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80744"/>
            </a:xfrm>
            <a:custGeom>
              <a:avLst/>
              <a:gdLst/>
              <a:ahLst/>
              <a:cxnLst/>
              <a:rect l="l" t="t" r="r" b="b"/>
              <a:pathLst>
                <a:path w="24384000" h="1380744">
                  <a:moveTo>
                    <a:pt x="0" y="0"/>
                  </a:moveTo>
                  <a:lnTo>
                    <a:pt x="24384000" y="0"/>
                  </a:lnTo>
                  <a:lnTo>
                    <a:pt x="24384000" y="1380744"/>
                  </a:lnTo>
                  <a:lnTo>
                    <a:pt x="0" y="1380744"/>
                  </a:lnTo>
                  <a:close/>
                </a:path>
              </a:pathLst>
            </a:custGeom>
            <a:solidFill>
              <a:srgbClr val="002555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3944" t="22949" r="23944" b="33531"/>
          <a:stretch>
            <a:fillRect/>
          </a:stretch>
        </p:blipFill>
        <p:spPr>
          <a:xfrm>
            <a:off x="16381380" y="9335702"/>
            <a:ext cx="1755843" cy="8807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984773" y="9326164"/>
            <a:ext cx="2339969" cy="88077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04871" y="339975"/>
            <a:ext cx="13947482" cy="686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77"/>
              </a:lnSpc>
            </a:pPr>
            <a:r>
              <a:rPr lang="en-US" sz="4841">
                <a:solidFill>
                  <a:srgbClr val="002555"/>
                </a:solidFill>
                <a:latin typeface="Raleway Bold"/>
              </a:rPr>
              <a:t>Mapping the Student Journey </a:t>
            </a:r>
          </a:p>
        </p:txBody>
      </p:sp>
      <p:pic>
        <p:nvPicPr>
          <p:cNvPr id="9" name="Picture 8" descr="Timeline&#10;&#10;Description automatically generated">
            <a:extLst>
              <a:ext uri="{FF2B5EF4-FFF2-40B4-BE49-F238E27FC236}">
                <a16:creationId xmlns:a16="http://schemas.microsoft.com/office/drawing/2014/main" xmlns="" id="{0053BB78-EA8B-9081-FA23-F25861161C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79909"/>
            <a:ext cx="16740129" cy="772718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35600"/>
            <a:chOff x="0" y="0"/>
            <a:chExt cx="24384000" cy="1380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80744"/>
            </a:xfrm>
            <a:custGeom>
              <a:avLst/>
              <a:gdLst/>
              <a:ahLst/>
              <a:cxnLst/>
              <a:rect l="l" t="t" r="r" b="b"/>
              <a:pathLst>
                <a:path w="24384000" h="1380744">
                  <a:moveTo>
                    <a:pt x="0" y="0"/>
                  </a:moveTo>
                  <a:lnTo>
                    <a:pt x="24384000" y="0"/>
                  </a:lnTo>
                  <a:lnTo>
                    <a:pt x="24384000" y="1380744"/>
                  </a:lnTo>
                  <a:lnTo>
                    <a:pt x="0" y="1380744"/>
                  </a:lnTo>
                  <a:close/>
                </a:path>
              </a:pathLst>
            </a:custGeom>
            <a:solidFill>
              <a:srgbClr val="002555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3944" t="22949" r="23944" b="33531"/>
          <a:stretch>
            <a:fillRect/>
          </a:stretch>
        </p:blipFill>
        <p:spPr>
          <a:xfrm>
            <a:off x="16381380" y="9335702"/>
            <a:ext cx="1755843" cy="8807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984773" y="9326164"/>
            <a:ext cx="2339969" cy="8807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7794" y="1203384"/>
            <a:ext cx="16992412" cy="788023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90989" y="278495"/>
            <a:ext cx="13947482" cy="686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77"/>
              </a:lnSpc>
            </a:pPr>
            <a:r>
              <a:rPr lang="en-US" sz="4841">
                <a:solidFill>
                  <a:srgbClr val="002555"/>
                </a:solidFill>
                <a:latin typeface="Raleway Bold"/>
              </a:rPr>
              <a:t>Mapping the Student Journey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3944" t="22949" r="23944" b="33531"/>
          <a:stretch>
            <a:fillRect/>
          </a:stretch>
        </p:blipFill>
        <p:spPr>
          <a:xfrm>
            <a:off x="16381380" y="9335702"/>
            <a:ext cx="1755843" cy="8807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984773" y="9326164"/>
            <a:ext cx="2339969" cy="88077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04871" y="339975"/>
            <a:ext cx="17290781" cy="2039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77"/>
              </a:lnSpc>
            </a:pPr>
            <a:r>
              <a:rPr lang="en-US" sz="4841" dirty="0">
                <a:solidFill>
                  <a:srgbClr val="002555"/>
                </a:solidFill>
                <a:latin typeface="Raleway Bold"/>
              </a:rPr>
              <a:t>North Shore Established Work Groups to More Effectively Serve </a:t>
            </a:r>
            <a:r>
              <a:rPr lang="en-US" sz="4841" u="sng" dirty="0">
                <a:solidFill>
                  <a:srgbClr val="002555"/>
                </a:solidFill>
                <a:latin typeface="Raleway Bold"/>
              </a:rPr>
              <a:t>ALL</a:t>
            </a:r>
            <a:r>
              <a:rPr lang="en-US" sz="4841" dirty="0">
                <a:solidFill>
                  <a:srgbClr val="002555"/>
                </a:solidFill>
                <a:latin typeface="Raleway Bold"/>
              </a:rPr>
              <a:t> Learners...  </a:t>
            </a:r>
          </a:p>
          <a:p>
            <a:pPr algn="l">
              <a:lnSpc>
                <a:spcPts val="5277"/>
              </a:lnSpc>
            </a:pPr>
            <a:endParaRPr lang="en-US" sz="4841" dirty="0">
              <a:solidFill>
                <a:srgbClr val="002555"/>
              </a:solidFill>
              <a:latin typeface="Raleway Bold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824761AE-E71C-1D45-DCCA-DDDE8615DD61}"/>
              </a:ext>
            </a:extLst>
          </p:cNvPr>
          <p:cNvGrpSpPr/>
          <p:nvPr/>
        </p:nvGrpSpPr>
        <p:grpSpPr>
          <a:xfrm>
            <a:off x="0" y="9241625"/>
            <a:ext cx="18288000" cy="1035600"/>
            <a:chOff x="0" y="0"/>
            <a:chExt cx="24384000" cy="1380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xmlns="" id="{2C87E039-A2E4-7CD2-4465-0D9C24B86545}"/>
                </a:ext>
              </a:extLst>
            </p:cNvPr>
            <p:cNvSpPr/>
            <p:nvPr/>
          </p:nvSpPr>
          <p:spPr>
            <a:xfrm>
              <a:off x="0" y="0"/>
              <a:ext cx="24384000" cy="1380744"/>
            </a:xfrm>
            <a:custGeom>
              <a:avLst/>
              <a:gdLst/>
              <a:ahLst/>
              <a:cxnLst/>
              <a:rect l="l" t="t" r="r" b="b"/>
              <a:pathLst>
                <a:path w="24384000" h="1380744">
                  <a:moveTo>
                    <a:pt x="0" y="0"/>
                  </a:moveTo>
                  <a:lnTo>
                    <a:pt x="24384000" y="0"/>
                  </a:lnTo>
                  <a:lnTo>
                    <a:pt x="24384000" y="1380744"/>
                  </a:lnTo>
                  <a:lnTo>
                    <a:pt x="0" y="1380744"/>
                  </a:lnTo>
                  <a:close/>
                </a:path>
              </a:pathLst>
            </a:custGeom>
            <a:solidFill>
              <a:srgbClr val="002555"/>
            </a:solidFill>
          </p:spPr>
        </p:sp>
      </p:grp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F6E22993-49E1-F67B-ADE7-5CD58041DC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944" t="22949" r="23944" b="33531"/>
          <a:stretch>
            <a:fillRect/>
          </a:stretch>
        </p:blipFill>
        <p:spPr>
          <a:xfrm>
            <a:off x="16381380" y="9319027"/>
            <a:ext cx="1755843" cy="880762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AC40854A-33FE-A80B-8AE3-237461F288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984773" y="9309489"/>
            <a:ext cx="2339969" cy="880775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xmlns="" id="{8A3AE3D8-D105-C367-3A59-DF818DA3D8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13293" y="2139596"/>
            <a:ext cx="1139995" cy="4787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816129E-0224-1206-AD76-A5686001C860}"/>
              </a:ext>
            </a:extLst>
          </p:cNvPr>
          <p:cNvSpPr txBox="1"/>
          <p:nvPr/>
        </p:nvSpPr>
        <p:spPr>
          <a:xfrm>
            <a:off x="1478688" y="1940720"/>
            <a:ext cx="15638942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en-US" sz="4000" i="1" dirty="0">
                <a:solidFill>
                  <a:srgbClr val="002060"/>
                </a:solidFill>
                <a:effectLst/>
                <a:latin typeface="Raleway" pitchFamily="2" charset="77"/>
              </a:rPr>
              <a:t>Student Experience Committee</a:t>
            </a:r>
          </a:p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en-US" sz="3200" i="0" u="none" strike="noStrike" dirty="0">
                <a:solidFill>
                  <a:srgbClr val="002060"/>
                </a:solidFill>
                <a:effectLst/>
                <a:latin typeface="Raleway" pitchFamily="2" charset="77"/>
              </a:rPr>
              <a:t>Review student-facing processes to align services to better provide students with non-credit and credit options to meet their education and career goals. </a:t>
            </a:r>
            <a:endParaRPr lang="en-US" sz="3200" b="1" dirty="0">
              <a:solidFill>
                <a:srgbClr val="002060"/>
              </a:solidFill>
              <a:latin typeface="Raleway" pitchFamily="2" charset="77"/>
            </a:endParaRPr>
          </a:p>
        </p:txBody>
      </p:sp>
      <p:pic>
        <p:nvPicPr>
          <p:cNvPr id="12" name="Picture 14">
            <a:extLst>
              <a:ext uri="{FF2B5EF4-FFF2-40B4-BE49-F238E27FC236}">
                <a16:creationId xmlns:a16="http://schemas.microsoft.com/office/drawing/2014/main" xmlns="" id="{9B2289E4-C82B-62E6-B15D-22657A12D0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21715" y="4191764"/>
            <a:ext cx="1139995" cy="4787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CD8EAD4-C95B-A3EC-2709-EDF1946777EF}"/>
              </a:ext>
            </a:extLst>
          </p:cNvPr>
          <p:cNvSpPr txBox="1"/>
          <p:nvPr/>
        </p:nvSpPr>
        <p:spPr>
          <a:xfrm>
            <a:off x="1453288" y="4092604"/>
            <a:ext cx="15638942" cy="228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en-US" sz="4000" i="1" dirty="0">
                <a:solidFill>
                  <a:srgbClr val="002060"/>
                </a:solidFill>
                <a:effectLst/>
                <a:latin typeface="Raleway" pitchFamily="2" charset="77"/>
              </a:rPr>
              <a:t>Recruiting and Marketing Committee</a:t>
            </a:r>
          </a:p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en-US" sz="3200" i="0" u="none" strike="noStrike" dirty="0">
                <a:solidFill>
                  <a:srgbClr val="002060"/>
                </a:solidFill>
                <a:effectLst/>
                <a:latin typeface="Raleway" pitchFamily="2" charset="77"/>
              </a:rPr>
              <a:t>Align messaging and tactics to recruit, counsel, and communicate with students so they capitalize on non-credit credentialing and credit degree completion options </a:t>
            </a:r>
            <a:endParaRPr lang="en-US" sz="3200" dirty="0">
              <a:solidFill>
                <a:srgbClr val="002060"/>
              </a:solidFill>
              <a:latin typeface="Raleway" pitchFamily="2" charset="77"/>
            </a:endParaRP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xmlns="" id="{75B15B4B-EEE0-F33C-A4B4-CDED564433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21715" y="6471740"/>
            <a:ext cx="1139995" cy="4787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6E06C6B-5B98-8B7C-615E-31F7D7F95832}"/>
              </a:ext>
            </a:extLst>
          </p:cNvPr>
          <p:cNvSpPr txBox="1"/>
          <p:nvPr/>
        </p:nvSpPr>
        <p:spPr>
          <a:xfrm>
            <a:off x="1478688" y="6471740"/>
            <a:ext cx="15638942" cy="1795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en-US" sz="4000" i="1" dirty="0">
                <a:solidFill>
                  <a:srgbClr val="002060"/>
                </a:solidFill>
                <a:effectLst/>
                <a:latin typeface="Raleway" pitchFamily="2" charset="77"/>
              </a:rPr>
              <a:t>Academic Strategy Committee</a:t>
            </a:r>
          </a:p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en-US" sz="3200" i="0" u="none" strike="noStrike" dirty="0">
                <a:solidFill>
                  <a:srgbClr val="002060"/>
                </a:solidFill>
                <a:effectLst/>
                <a:latin typeface="Raleway" pitchFamily="2" charset="77"/>
              </a:rPr>
              <a:t>Design seamless career pathways and articulation processes with robust degree and workforce credential options.</a:t>
            </a:r>
            <a:endParaRPr lang="en-US" sz="3200" dirty="0">
              <a:solidFill>
                <a:srgbClr val="002060"/>
              </a:solidFill>
              <a:effectLst/>
              <a:latin typeface="Raleway" pitchFamily="2" charset="77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3944" t="22949" r="23944" b="33531"/>
          <a:stretch>
            <a:fillRect/>
          </a:stretch>
        </p:blipFill>
        <p:spPr>
          <a:xfrm>
            <a:off x="16381380" y="9335702"/>
            <a:ext cx="1755843" cy="8807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984773" y="9326164"/>
            <a:ext cx="2339969" cy="88077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98608" y="1445972"/>
            <a:ext cx="17290781" cy="960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8"/>
              </a:lnSpc>
            </a:pPr>
            <a:r>
              <a:rPr lang="en-US" sz="6741" dirty="0">
                <a:solidFill>
                  <a:srgbClr val="FFFFFF"/>
                </a:solidFill>
                <a:latin typeface="Raleway Bold"/>
              </a:rPr>
              <a:t>Questions?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3A3E1F4-4BEA-2BC4-4057-285145059A60}"/>
              </a:ext>
            </a:extLst>
          </p:cNvPr>
          <p:cNvSpPr txBox="1"/>
          <p:nvPr/>
        </p:nvSpPr>
        <p:spPr>
          <a:xfrm>
            <a:off x="2457514" y="6718635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erriweather" pitchFamily="2" charset="77"/>
              </a:rPr>
              <a:t>Annie Phillips, Director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Merriweather" pitchFamily="2" charset="77"/>
              </a:rPr>
              <a:t>Education Strategy Group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Merriweather" pitchFamily="2" charset="77"/>
              </a:rPr>
              <a:t>aphillips@edstrategy.org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FD0CFF-8DA2-6BCC-BEF7-91D8AE14A4BD}"/>
              </a:ext>
            </a:extLst>
          </p:cNvPr>
          <p:cNvSpPr txBox="1"/>
          <p:nvPr/>
        </p:nvSpPr>
        <p:spPr>
          <a:xfrm>
            <a:off x="6789652" y="6743695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erriweather" pitchFamily="2" charset="77"/>
              </a:rPr>
              <a:t>Calista Smith, President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Merriweather" pitchFamily="2" charset="77"/>
              </a:rPr>
              <a:t>Scale Strategic Solutions</a:t>
            </a:r>
          </a:p>
          <a:p>
            <a:pPr algn="ctr"/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Merriweather" pitchFamily="2" charset="77"/>
              </a:rPr>
              <a:t>chs@scalestrategicsolutions.com</a:t>
            </a:r>
            <a:endParaRPr lang="en-US" sz="2000" dirty="0">
              <a:solidFill>
                <a:schemeClr val="bg1"/>
              </a:solidFill>
              <a:latin typeface="Merriweather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5C7798F-1E50-2189-AA6F-597FAB9539B0}"/>
              </a:ext>
            </a:extLst>
          </p:cNvPr>
          <p:cNvSpPr txBox="1"/>
          <p:nvPr/>
        </p:nvSpPr>
        <p:spPr>
          <a:xfrm>
            <a:off x="11365880" y="6743695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erriweather" pitchFamily="2" charset="77"/>
              </a:rPr>
              <a:t>Dianne Palter Gill, Dean</a:t>
            </a:r>
          </a:p>
          <a:p>
            <a:pPr algn="ctr"/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Merriweather" pitchFamily="2" charset="77"/>
              </a:rPr>
              <a:t>North Shore Community College</a:t>
            </a:r>
          </a:p>
          <a:p>
            <a:pPr algn="ctr"/>
            <a:r>
              <a:rPr lang="en-US" sz="2000" dirty="0" err="1">
                <a:solidFill>
                  <a:schemeClr val="bg1"/>
                </a:solidFill>
                <a:latin typeface="Merriweather" pitchFamily="2" charset="77"/>
              </a:rPr>
              <a:t>dpalterg@northshore.edu</a:t>
            </a:r>
            <a:endParaRPr lang="en-US" sz="2000" b="0" i="0" u="none" strike="noStrike" dirty="0">
              <a:solidFill>
                <a:schemeClr val="bg1"/>
              </a:solidFill>
              <a:effectLst/>
              <a:latin typeface="Merriweather" pitchFamily="2" charset="77"/>
            </a:endParaRPr>
          </a:p>
        </p:txBody>
      </p:sp>
      <p:pic>
        <p:nvPicPr>
          <p:cNvPr id="14" name="Picture 13" descr="A close-up of a person smiling&#10;&#10;Description automatically generated">
            <a:extLst>
              <a:ext uri="{FF2B5EF4-FFF2-40B4-BE49-F238E27FC236}">
                <a16:creationId xmlns:a16="http://schemas.microsoft.com/office/drawing/2014/main" xmlns="" id="{C2905596-10C8-822D-D4F1-8383431AE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063" y="3390901"/>
            <a:ext cx="2997200" cy="3098800"/>
          </a:xfrm>
          <a:prstGeom prst="rect">
            <a:avLst/>
          </a:prstGeom>
        </p:spPr>
      </p:pic>
      <p:pic>
        <p:nvPicPr>
          <p:cNvPr id="16" name="Picture 15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xmlns="" id="{0B163D75-9E75-1625-97F8-47B211DFAE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752" y="3390901"/>
            <a:ext cx="3098800" cy="309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FD915A-47C5-8608-1881-79A0D18ED7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92979" y="3390900"/>
            <a:ext cx="3098801" cy="30988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35600"/>
            <a:chOff x="0" y="0"/>
            <a:chExt cx="24384000" cy="1380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80744"/>
            </a:xfrm>
            <a:custGeom>
              <a:avLst/>
              <a:gdLst/>
              <a:ahLst/>
              <a:cxnLst/>
              <a:rect l="l" t="t" r="r" b="b"/>
              <a:pathLst>
                <a:path w="24384000" h="1380744">
                  <a:moveTo>
                    <a:pt x="0" y="0"/>
                  </a:moveTo>
                  <a:lnTo>
                    <a:pt x="24384000" y="0"/>
                  </a:lnTo>
                  <a:lnTo>
                    <a:pt x="24384000" y="1380744"/>
                  </a:lnTo>
                  <a:lnTo>
                    <a:pt x="0" y="1380744"/>
                  </a:lnTo>
                  <a:close/>
                </a:path>
              </a:pathLst>
            </a:custGeom>
            <a:solidFill>
              <a:srgbClr val="00255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85919" y="0"/>
            <a:ext cx="45600" cy="8410200"/>
            <a:chOff x="0" y="0"/>
            <a:chExt cx="60800" cy="11213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833" cy="11213592"/>
            </a:xfrm>
            <a:custGeom>
              <a:avLst/>
              <a:gdLst/>
              <a:ahLst/>
              <a:cxnLst/>
              <a:rect l="l" t="t" r="r" b="b"/>
              <a:pathLst>
                <a:path w="60833" h="11213592">
                  <a:moveTo>
                    <a:pt x="60833" y="0"/>
                  </a:moveTo>
                  <a:lnTo>
                    <a:pt x="0" y="0"/>
                  </a:lnTo>
                  <a:lnTo>
                    <a:pt x="0" y="11213592"/>
                  </a:lnTo>
                  <a:lnTo>
                    <a:pt x="60833" y="11213592"/>
                  </a:lnTo>
                  <a:close/>
                </a:path>
              </a:pathLst>
            </a:custGeom>
            <a:solidFill>
              <a:srgbClr val="D90F03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r="322"/>
          <a:stretch>
            <a:fillRect/>
          </a:stretch>
        </p:blipFill>
        <p:spPr>
          <a:xfrm>
            <a:off x="16381380" y="9335702"/>
            <a:ext cx="1755842" cy="8807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b="101"/>
          <a:stretch>
            <a:fillRect/>
          </a:stretch>
        </p:blipFill>
        <p:spPr>
          <a:xfrm>
            <a:off x="1639728" y="607070"/>
            <a:ext cx="6321744" cy="814480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8961106" y="693300"/>
            <a:ext cx="8549550" cy="797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FF0000"/>
                </a:solidFill>
                <a:latin typeface="Merriweather Bold Italics"/>
              </a:rPr>
              <a:t>A More Unified Community College: Strategies and Resources to Align Non-Credit and Credit Programs</a:t>
            </a:r>
            <a:r>
              <a:rPr lang="en-US" sz="2400" dirty="0">
                <a:solidFill>
                  <a:srgbClr val="FF0000"/>
                </a:solidFill>
                <a:latin typeface="Merriweather Bold"/>
              </a:rPr>
              <a:t> </a:t>
            </a:r>
            <a:r>
              <a:rPr lang="en-US" sz="2400" dirty="0">
                <a:solidFill>
                  <a:srgbClr val="002554"/>
                </a:solidFill>
                <a:latin typeface="Merriweather"/>
              </a:rPr>
              <a:t>is a compilation of research, strategies, and examples of success in the field to support community colleges in pursuit of more equitable student experiences and outcomes. This new resource contains:</a:t>
            </a:r>
          </a:p>
          <a:p>
            <a:pPr algn="l">
              <a:lnSpc>
                <a:spcPts val="2160"/>
              </a:lnSpc>
            </a:pPr>
            <a:endParaRPr lang="en-US" sz="2400" dirty="0">
              <a:solidFill>
                <a:srgbClr val="002554"/>
              </a:solidFill>
              <a:latin typeface="Merriweather"/>
            </a:endParaRPr>
          </a:p>
          <a:p>
            <a:pPr marL="137160" lvl="1" indent="-68580" algn="l">
              <a:lnSpc>
                <a:spcPts val="2879"/>
              </a:lnSpc>
              <a:buFont typeface="Arial"/>
              <a:buChar char="•"/>
            </a:pPr>
            <a:r>
              <a:rPr lang="en-US" sz="2400" dirty="0">
                <a:solidFill>
                  <a:srgbClr val="002554"/>
                </a:solidFill>
                <a:latin typeface="Merriweather Bold"/>
              </a:rPr>
              <a:t>Background</a:t>
            </a:r>
            <a:r>
              <a:rPr lang="en-US" sz="2400" dirty="0">
                <a:solidFill>
                  <a:srgbClr val="002554"/>
                </a:solidFill>
                <a:latin typeface="Merriweather"/>
              </a:rPr>
              <a:t> on the critical importance of aligning credit and non-credit programming at community colleges</a:t>
            </a:r>
          </a:p>
          <a:p>
            <a:pPr marL="102870" lvl="1" indent="-51435" algn="l">
              <a:lnSpc>
                <a:spcPts val="2160"/>
              </a:lnSpc>
            </a:pPr>
            <a:endParaRPr lang="en-US" sz="2400" dirty="0">
              <a:solidFill>
                <a:srgbClr val="002554"/>
              </a:solidFill>
              <a:latin typeface="Merriweather"/>
            </a:endParaRPr>
          </a:p>
          <a:p>
            <a:pPr marL="137160" lvl="1" indent="-68580" algn="l">
              <a:lnSpc>
                <a:spcPts val="2879"/>
              </a:lnSpc>
              <a:buFont typeface="Arial"/>
              <a:buChar char="•"/>
            </a:pPr>
            <a:r>
              <a:rPr lang="en-US" sz="2400" dirty="0">
                <a:solidFill>
                  <a:srgbClr val="002554"/>
                </a:solidFill>
                <a:latin typeface="Merriweather"/>
              </a:rPr>
              <a:t>A </a:t>
            </a:r>
            <a:r>
              <a:rPr lang="en-US" sz="2400" dirty="0">
                <a:solidFill>
                  <a:srgbClr val="002554"/>
                </a:solidFill>
                <a:latin typeface="Merriweather Bold"/>
              </a:rPr>
              <a:t>new framework</a:t>
            </a:r>
            <a:r>
              <a:rPr lang="en-US" sz="2400" dirty="0">
                <a:solidFill>
                  <a:srgbClr val="002554"/>
                </a:solidFill>
                <a:latin typeface="Merriweather"/>
              </a:rPr>
              <a:t> that systems and institutions can use to facilitate alignment</a:t>
            </a:r>
          </a:p>
          <a:p>
            <a:pPr marL="102870" lvl="1" indent="-51435" algn="l">
              <a:lnSpc>
                <a:spcPts val="2160"/>
              </a:lnSpc>
            </a:pPr>
            <a:endParaRPr lang="en-US" sz="2400" dirty="0">
              <a:solidFill>
                <a:srgbClr val="002554"/>
              </a:solidFill>
              <a:latin typeface="Merriweather"/>
            </a:endParaRPr>
          </a:p>
          <a:p>
            <a:pPr marL="137160" lvl="1" indent="-68580" algn="l">
              <a:lnSpc>
                <a:spcPts val="2879"/>
              </a:lnSpc>
              <a:buFont typeface="Arial"/>
              <a:buChar char="•"/>
            </a:pPr>
            <a:r>
              <a:rPr lang="en-US" sz="2400" dirty="0">
                <a:solidFill>
                  <a:srgbClr val="002554"/>
                </a:solidFill>
                <a:latin typeface="Merriweather"/>
              </a:rPr>
              <a:t>Four different </a:t>
            </a:r>
            <a:r>
              <a:rPr lang="en-US" sz="2400" dirty="0">
                <a:solidFill>
                  <a:srgbClr val="002554"/>
                </a:solidFill>
                <a:latin typeface="Merriweather Bold"/>
              </a:rPr>
              <a:t>starting points</a:t>
            </a:r>
            <a:r>
              <a:rPr lang="en-US" sz="2400" dirty="0">
                <a:solidFill>
                  <a:srgbClr val="002554"/>
                </a:solidFill>
                <a:latin typeface="Merriweather"/>
              </a:rPr>
              <a:t> for institutions to begin implementing the framework, each accompanied by a case study highlighting this work in action</a:t>
            </a:r>
          </a:p>
          <a:p>
            <a:pPr marL="102870" lvl="1" indent="-51435" algn="l">
              <a:lnSpc>
                <a:spcPts val="2160"/>
              </a:lnSpc>
            </a:pPr>
            <a:endParaRPr lang="en-US" sz="2400" dirty="0">
              <a:solidFill>
                <a:srgbClr val="002554"/>
              </a:solidFill>
              <a:latin typeface="Merriweather"/>
            </a:endParaRPr>
          </a:p>
          <a:p>
            <a:pPr marL="137160" lvl="1" indent="-68580" algn="l">
              <a:lnSpc>
                <a:spcPts val="2879"/>
              </a:lnSpc>
              <a:buFont typeface="Arial"/>
              <a:buChar char="•"/>
            </a:pPr>
            <a:r>
              <a:rPr lang="en-US" sz="2400" dirty="0">
                <a:solidFill>
                  <a:srgbClr val="002554"/>
                </a:solidFill>
                <a:latin typeface="Merriweather"/>
              </a:rPr>
              <a:t>Three distinct </a:t>
            </a:r>
            <a:r>
              <a:rPr lang="en-US" sz="2400" dirty="0">
                <a:solidFill>
                  <a:srgbClr val="002554"/>
                </a:solidFill>
                <a:latin typeface="Merriweather Bold"/>
              </a:rPr>
              <a:t>Getting Started Guides</a:t>
            </a:r>
            <a:r>
              <a:rPr lang="en-US" sz="2400" dirty="0">
                <a:solidFill>
                  <a:srgbClr val="002554"/>
                </a:solidFill>
                <a:latin typeface="Merriweather"/>
              </a:rPr>
              <a:t> for institutions and systems; states; and administrators, faculty, and staff</a:t>
            </a:r>
          </a:p>
          <a:p>
            <a:pPr marL="102870" lvl="1" indent="-51435" algn="l">
              <a:lnSpc>
                <a:spcPts val="2160"/>
              </a:lnSpc>
            </a:pPr>
            <a:endParaRPr lang="en-US" sz="2400" dirty="0">
              <a:solidFill>
                <a:srgbClr val="002554"/>
              </a:solidFill>
              <a:latin typeface="Merriweathe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984773" y="9326164"/>
            <a:ext cx="2339969" cy="8807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35600"/>
            <a:chOff x="0" y="0"/>
            <a:chExt cx="24384000" cy="1380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80744"/>
            </a:xfrm>
            <a:custGeom>
              <a:avLst/>
              <a:gdLst/>
              <a:ahLst/>
              <a:cxnLst/>
              <a:rect l="l" t="t" r="r" b="b"/>
              <a:pathLst>
                <a:path w="24384000" h="1380744">
                  <a:moveTo>
                    <a:pt x="0" y="0"/>
                  </a:moveTo>
                  <a:lnTo>
                    <a:pt x="24384000" y="0"/>
                  </a:lnTo>
                  <a:lnTo>
                    <a:pt x="24384000" y="1380744"/>
                  </a:lnTo>
                  <a:lnTo>
                    <a:pt x="0" y="1380744"/>
                  </a:lnTo>
                  <a:close/>
                </a:path>
              </a:pathLst>
            </a:custGeom>
            <a:solidFill>
              <a:srgbClr val="002555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23944" t="22949" r="23944" b="33531"/>
          <a:stretch>
            <a:fillRect/>
          </a:stretch>
        </p:blipFill>
        <p:spPr>
          <a:xfrm>
            <a:off x="16381380" y="9335702"/>
            <a:ext cx="1755843" cy="88076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77225" y="9589750"/>
            <a:ext cx="350550" cy="32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FFFFFF"/>
                </a:solidFill>
                <a:latin typeface="Raleway"/>
              </a:rPr>
              <a:t>‹#›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75267" y="352"/>
            <a:ext cx="17061900" cy="111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85"/>
              </a:lnSpc>
            </a:pPr>
            <a:r>
              <a:rPr lang="en-US" sz="6500">
                <a:solidFill>
                  <a:srgbClr val="002555"/>
                </a:solidFill>
                <a:latin typeface="Raleway Bold"/>
              </a:rPr>
              <a:t>Contributors to the Study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16642" y="5014059"/>
            <a:ext cx="54750" cy="26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spc="-71">
                <a:solidFill>
                  <a:srgbClr val="000000"/>
                </a:solidFill>
                <a:latin typeface="Open Sans"/>
              </a:rPr>
              <a:t> 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12699" y="9039359"/>
            <a:ext cx="18313100" cy="1260200"/>
            <a:chOff x="0" y="0"/>
            <a:chExt cx="24417467" cy="1680267"/>
          </a:xfrm>
        </p:grpSpPr>
        <p:sp>
          <p:nvSpPr>
            <p:cNvPr id="9" name="Freeform 9"/>
            <p:cNvSpPr/>
            <p:nvPr/>
          </p:nvSpPr>
          <p:spPr>
            <a:xfrm>
              <a:off x="16891" y="16891"/>
              <a:ext cx="24383620" cy="1646428"/>
            </a:xfrm>
            <a:custGeom>
              <a:avLst/>
              <a:gdLst/>
              <a:ahLst/>
              <a:cxnLst/>
              <a:rect l="l" t="t" r="r" b="b"/>
              <a:pathLst>
                <a:path w="24383620" h="1646428">
                  <a:moveTo>
                    <a:pt x="0" y="0"/>
                  </a:moveTo>
                  <a:lnTo>
                    <a:pt x="24383620" y="0"/>
                  </a:lnTo>
                  <a:lnTo>
                    <a:pt x="24383620" y="1646428"/>
                  </a:lnTo>
                  <a:lnTo>
                    <a:pt x="0" y="164642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24417401" cy="1680210"/>
            </a:xfrm>
            <a:custGeom>
              <a:avLst/>
              <a:gdLst/>
              <a:ahLst/>
              <a:cxnLst/>
              <a:rect l="l" t="t" r="r" b="b"/>
              <a:pathLst>
                <a:path w="24417401" h="1680210">
                  <a:moveTo>
                    <a:pt x="16891" y="0"/>
                  </a:moveTo>
                  <a:lnTo>
                    <a:pt x="24400511" y="0"/>
                  </a:lnTo>
                  <a:cubicBezTo>
                    <a:pt x="24409908" y="0"/>
                    <a:pt x="24417401" y="7620"/>
                    <a:pt x="24417401" y="16891"/>
                  </a:cubicBezTo>
                  <a:lnTo>
                    <a:pt x="24417401" y="1663319"/>
                  </a:lnTo>
                  <a:cubicBezTo>
                    <a:pt x="24417401" y="1672717"/>
                    <a:pt x="24409781" y="1680210"/>
                    <a:pt x="24400511" y="1680210"/>
                  </a:cubicBezTo>
                  <a:lnTo>
                    <a:pt x="16891" y="1680210"/>
                  </a:lnTo>
                  <a:cubicBezTo>
                    <a:pt x="7493" y="1680210"/>
                    <a:pt x="0" y="1672590"/>
                    <a:pt x="0" y="166331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663319"/>
                  </a:lnTo>
                  <a:lnTo>
                    <a:pt x="16891" y="1663319"/>
                  </a:lnTo>
                  <a:lnTo>
                    <a:pt x="16891" y="1646428"/>
                  </a:lnTo>
                  <a:lnTo>
                    <a:pt x="24400511" y="1646428"/>
                  </a:lnTo>
                  <a:lnTo>
                    <a:pt x="24400511" y="1663319"/>
                  </a:lnTo>
                  <a:lnTo>
                    <a:pt x="24383620" y="1663319"/>
                  </a:lnTo>
                  <a:lnTo>
                    <a:pt x="24383620" y="16891"/>
                  </a:lnTo>
                  <a:lnTo>
                    <a:pt x="24400511" y="16891"/>
                  </a:lnTo>
                  <a:lnTo>
                    <a:pt x="2440051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685919" y="0"/>
            <a:ext cx="45600" cy="8410200"/>
            <a:chOff x="0" y="0"/>
            <a:chExt cx="60800" cy="112136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0833" cy="11213592"/>
            </a:xfrm>
            <a:custGeom>
              <a:avLst/>
              <a:gdLst/>
              <a:ahLst/>
              <a:cxnLst/>
              <a:rect l="l" t="t" r="r" b="b"/>
              <a:pathLst>
                <a:path w="60833" h="11213592">
                  <a:moveTo>
                    <a:pt x="60833" y="0"/>
                  </a:moveTo>
                  <a:lnTo>
                    <a:pt x="0" y="0"/>
                  </a:lnTo>
                  <a:lnTo>
                    <a:pt x="0" y="11213592"/>
                  </a:lnTo>
                  <a:lnTo>
                    <a:pt x="60833" y="11213592"/>
                  </a:lnTo>
                  <a:close/>
                </a:path>
              </a:pathLst>
            </a:custGeom>
            <a:solidFill>
              <a:srgbClr val="D90F03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914384" y="1558955"/>
            <a:ext cx="8961150" cy="868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C00000"/>
                </a:solidFill>
                <a:latin typeface="Merriweather Bold"/>
              </a:rPr>
              <a:t>Achieving the Dream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C00000"/>
                </a:solidFill>
                <a:latin typeface="Merriweather Bold"/>
              </a:rPr>
              <a:t>Aspen Institute, College Excellence Program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C00000"/>
                </a:solidFill>
                <a:latin typeface="Merriweather Bold"/>
              </a:rPr>
              <a:t>Association of Community College Trustees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Merriweather"/>
              </a:rPr>
              <a:t>Austin Community College, TX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Merriweather"/>
              </a:rPr>
              <a:t>Blue Ridge Community College, NC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Merriweather"/>
              </a:rPr>
              <a:t>Brookings Institute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Merriweather"/>
              </a:rPr>
              <a:t>California Community Colleges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Merriweather"/>
              </a:rPr>
              <a:t>Capital One Foundation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Merriweather"/>
              </a:rPr>
              <a:t>City University of New York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C00000"/>
                </a:solidFill>
                <a:latin typeface="Merriweather Bold"/>
              </a:rPr>
              <a:t>Community College Research Center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Merriweather"/>
              </a:rPr>
              <a:t>Council for Adult and Experiential Learning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C00000"/>
                </a:solidFill>
                <a:latin typeface="Merriweather Bold"/>
              </a:rPr>
              <a:t>Cuyahoga Community College, OH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Merriweather"/>
              </a:rPr>
              <a:t>Dallas College, TX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Merriweather"/>
              </a:rPr>
              <a:t>Delgado Community College, LA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Merriweather"/>
              </a:rPr>
              <a:t>Florida Department of Education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Merriweather"/>
              </a:rPr>
              <a:t>Georgetown University, Center for Education and the Workforce 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Merriweather"/>
              </a:rPr>
              <a:t>Harford Community College, MD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Merriweather"/>
              </a:rPr>
              <a:t>HCM Strategists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Merriweather"/>
              </a:rPr>
              <a:t>Hostos Community College, NY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Merriweather"/>
              </a:rPr>
              <a:t>Ivy Tech Community College, IN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C00000"/>
                </a:solidFill>
                <a:latin typeface="Merriweather Bold"/>
              </a:rPr>
              <a:t>Kentucky Community and Technical College System</a:t>
            </a:r>
          </a:p>
          <a:p>
            <a:pPr algn="l">
              <a:lnSpc>
                <a:spcPts val="2160"/>
              </a:lnSpc>
            </a:pPr>
            <a:endParaRPr lang="en-US" sz="2400">
              <a:solidFill>
                <a:srgbClr val="C00000"/>
              </a:solidFill>
              <a:latin typeface="Merriweather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354208" y="1558955"/>
            <a:ext cx="8961150" cy="832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Merriweather"/>
              </a:rPr>
              <a:t>Kirkwood Community College, IA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Merriweather"/>
              </a:rPr>
              <a:t>Lane Community College, OR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C00000"/>
                </a:solidFill>
                <a:latin typeface="Merriweather Bold"/>
              </a:rPr>
              <a:t>Louisiana Community and Technical College System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C00000"/>
                </a:solidFill>
                <a:latin typeface="Merriweather Bold"/>
              </a:rPr>
              <a:t>Monroe Community College, NY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C00000"/>
                </a:solidFill>
                <a:latin typeface="Merriweather Bold"/>
              </a:rPr>
              <a:t>National Council of Workforce Education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Merriweather"/>
              </a:rPr>
              <a:t>North Carolina Community College System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Merriweather"/>
              </a:rPr>
              <a:t>North Central State College, OH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Merriweather"/>
              </a:rPr>
              <a:t>Ohio Department of Higher Education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C00000"/>
                </a:solidFill>
                <a:latin typeface="Merriweather Bold"/>
              </a:rPr>
              <a:t>Prince George’s Community College, MD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C00000"/>
                </a:solidFill>
                <a:latin typeface="Merriweather Bold"/>
              </a:rPr>
              <a:t>RAND Corporation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Merriweather"/>
              </a:rPr>
              <a:t>Rural Community College Alliance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Merriweather"/>
              </a:rPr>
              <a:t>Rutgers University, Education and Employment Resource Center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C00000"/>
                </a:solidFill>
                <a:latin typeface="Merriweather Bold"/>
              </a:rPr>
              <a:t>Salt Lake Community College, UT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Merriweather"/>
              </a:rPr>
              <a:t>Sinclair Community College, OH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Merriweather"/>
              </a:rPr>
              <a:t>Tennessee Colleges of Applied Technology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Merriweather"/>
              </a:rPr>
              <a:t>Urban Institute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Merriweather"/>
              </a:rPr>
              <a:t>Virginia Community College System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Merriweather"/>
              </a:rPr>
              <a:t>Washington State Board for Community and Technical Colleges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Merriweather"/>
              </a:rPr>
              <a:t>White Mountains Community College, NH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Merriweather"/>
              </a:rPr>
              <a:t>Yavapi Community College, AZ</a:t>
            </a:r>
          </a:p>
          <a:p>
            <a:pPr algn="l">
              <a:lnSpc>
                <a:spcPts val="2879"/>
              </a:lnSpc>
            </a:pPr>
            <a:endParaRPr lang="en-US" sz="2400">
              <a:solidFill>
                <a:srgbClr val="000000"/>
              </a:solidFill>
              <a:latin typeface="Merriweat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35600"/>
            <a:chOff x="0" y="0"/>
            <a:chExt cx="24384000" cy="1380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80744"/>
            </a:xfrm>
            <a:custGeom>
              <a:avLst/>
              <a:gdLst/>
              <a:ahLst/>
              <a:cxnLst/>
              <a:rect l="l" t="t" r="r" b="b"/>
              <a:pathLst>
                <a:path w="24384000" h="1380744">
                  <a:moveTo>
                    <a:pt x="0" y="0"/>
                  </a:moveTo>
                  <a:lnTo>
                    <a:pt x="24384000" y="0"/>
                  </a:lnTo>
                  <a:lnTo>
                    <a:pt x="24384000" y="1380744"/>
                  </a:lnTo>
                  <a:lnTo>
                    <a:pt x="0" y="1380744"/>
                  </a:lnTo>
                  <a:close/>
                </a:path>
              </a:pathLst>
            </a:custGeom>
            <a:solidFill>
              <a:srgbClr val="002555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23944" t="22949" r="23944" b="33531"/>
          <a:stretch>
            <a:fillRect/>
          </a:stretch>
        </p:blipFill>
        <p:spPr>
          <a:xfrm>
            <a:off x="16381380" y="9335702"/>
            <a:ext cx="1755843" cy="8807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984773" y="9326164"/>
            <a:ext cx="2339969" cy="88077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4977391" y="5032405"/>
            <a:ext cx="8281943" cy="3308291"/>
            <a:chOff x="0" y="0"/>
            <a:chExt cx="2181252" cy="87131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81253" cy="871319"/>
            </a:xfrm>
            <a:custGeom>
              <a:avLst/>
              <a:gdLst/>
              <a:ahLst/>
              <a:cxnLst/>
              <a:rect l="l" t="t" r="r" b="b"/>
              <a:pathLst>
                <a:path w="2181253" h="871319">
                  <a:moveTo>
                    <a:pt x="0" y="0"/>
                  </a:moveTo>
                  <a:lnTo>
                    <a:pt x="2181253" y="0"/>
                  </a:lnTo>
                  <a:lnTo>
                    <a:pt x="2181253" y="871319"/>
                  </a:lnTo>
                  <a:lnTo>
                    <a:pt x="0" y="871319"/>
                  </a:lnTo>
                  <a:close/>
                </a:path>
              </a:pathLst>
            </a:custGeom>
            <a:solidFill>
              <a:srgbClr val="00206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165399" y="5143500"/>
            <a:ext cx="7957203" cy="3086100"/>
            <a:chOff x="0" y="0"/>
            <a:chExt cx="2095724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95724" cy="812800"/>
            </a:xfrm>
            <a:custGeom>
              <a:avLst/>
              <a:gdLst/>
              <a:ahLst/>
              <a:cxnLst/>
              <a:rect l="l" t="t" r="r" b="b"/>
              <a:pathLst>
                <a:path w="2095724" h="812800">
                  <a:moveTo>
                    <a:pt x="0" y="0"/>
                  </a:moveTo>
                  <a:lnTo>
                    <a:pt x="2095724" y="0"/>
                  </a:lnTo>
                  <a:lnTo>
                    <a:pt x="209572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870B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701556" y="5019315"/>
            <a:ext cx="884888" cy="423898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3480912">
            <a:off x="12377529" y="6821690"/>
            <a:ext cx="451486" cy="216280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283114">
            <a:off x="13730048" y="2442847"/>
            <a:ext cx="4134419" cy="71591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3480912">
            <a:off x="5360240" y="4530208"/>
            <a:ext cx="395525" cy="1894732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853323" y="448216"/>
            <a:ext cx="17283900" cy="1684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40"/>
              </a:lnSpc>
            </a:pPr>
            <a:r>
              <a:rPr lang="en-US" sz="6000" dirty="0">
                <a:solidFill>
                  <a:srgbClr val="002555"/>
                </a:solidFill>
                <a:latin typeface="Raleway Bold"/>
              </a:rPr>
              <a:t>Students are struggling to navigate transition between non-credit and credit...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40633" y="2933725"/>
            <a:ext cx="15806734" cy="1045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17"/>
              </a:lnSpc>
            </a:pPr>
            <a:r>
              <a:rPr lang="en-US" sz="6083">
                <a:solidFill>
                  <a:srgbClr val="FF554D"/>
                </a:solidFill>
                <a:latin typeface="Merriweather Italics"/>
              </a:rPr>
              <a:t>"They appear to be two separate systems"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307808" y="6335713"/>
            <a:ext cx="1437531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Raleway Bold"/>
              </a:rPr>
              <a:t>Credit</a:t>
            </a:r>
            <a:r>
              <a:rPr lang="en-US" sz="3500">
                <a:solidFill>
                  <a:srgbClr val="000000"/>
                </a:solidFill>
                <a:latin typeface="Raleway"/>
              </a:rPr>
              <a:t>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095369" y="6335713"/>
            <a:ext cx="2507903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Raleway Bold"/>
              </a:rPr>
              <a:t>Non-Credit</a:t>
            </a:r>
            <a:r>
              <a:rPr lang="en-US" sz="3500">
                <a:solidFill>
                  <a:srgbClr val="000000"/>
                </a:solidFill>
                <a:latin typeface="Raleway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35600"/>
            <a:chOff x="0" y="0"/>
            <a:chExt cx="24384000" cy="1380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80744"/>
            </a:xfrm>
            <a:custGeom>
              <a:avLst/>
              <a:gdLst/>
              <a:ahLst/>
              <a:cxnLst/>
              <a:rect l="l" t="t" r="r" b="b"/>
              <a:pathLst>
                <a:path w="24384000" h="1380744">
                  <a:moveTo>
                    <a:pt x="0" y="0"/>
                  </a:moveTo>
                  <a:lnTo>
                    <a:pt x="24384000" y="0"/>
                  </a:lnTo>
                  <a:lnTo>
                    <a:pt x="24384000" y="1380744"/>
                  </a:lnTo>
                  <a:lnTo>
                    <a:pt x="0" y="1380744"/>
                  </a:lnTo>
                  <a:close/>
                </a:path>
              </a:pathLst>
            </a:custGeom>
            <a:solidFill>
              <a:srgbClr val="00255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85919" y="0"/>
            <a:ext cx="45600" cy="8410200"/>
            <a:chOff x="0" y="0"/>
            <a:chExt cx="60800" cy="11213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833" cy="11213592"/>
            </a:xfrm>
            <a:custGeom>
              <a:avLst/>
              <a:gdLst/>
              <a:ahLst/>
              <a:cxnLst/>
              <a:rect l="l" t="t" r="r" b="b"/>
              <a:pathLst>
                <a:path w="60833" h="11213592">
                  <a:moveTo>
                    <a:pt x="60833" y="0"/>
                  </a:moveTo>
                  <a:lnTo>
                    <a:pt x="0" y="0"/>
                  </a:lnTo>
                  <a:lnTo>
                    <a:pt x="0" y="11213592"/>
                  </a:lnTo>
                  <a:lnTo>
                    <a:pt x="60833" y="11213592"/>
                  </a:lnTo>
                  <a:close/>
                </a:path>
              </a:pathLst>
            </a:custGeom>
            <a:solidFill>
              <a:srgbClr val="D90F03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77225" y="9589750"/>
            <a:ext cx="350550" cy="32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FFFFFF"/>
                </a:solidFill>
                <a:latin typeface="Raleway"/>
              </a:rPr>
              <a:t>‹#›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19200" y="177983"/>
            <a:ext cx="16039200" cy="101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6"/>
              </a:lnSpc>
            </a:pPr>
            <a:r>
              <a:rPr lang="en-US" sz="5500">
                <a:solidFill>
                  <a:srgbClr val="002555"/>
                </a:solidFill>
                <a:latin typeface="Raleway Bold"/>
              </a:rPr>
              <a:t>Guiding Framework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12699" y="9177298"/>
            <a:ext cx="18313100" cy="1122500"/>
            <a:chOff x="0" y="0"/>
            <a:chExt cx="24417467" cy="1496667"/>
          </a:xfrm>
        </p:grpSpPr>
        <p:sp>
          <p:nvSpPr>
            <p:cNvPr id="9" name="Freeform 9"/>
            <p:cNvSpPr/>
            <p:nvPr/>
          </p:nvSpPr>
          <p:spPr>
            <a:xfrm>
              <a:off x="16891" y="16891"/>
              <a:ext cx="24383620" cy="1462786"/>
            </a:xfrm>
            <a:custGeom>
              <a:avLst/>
              <a:gdLst/>
              <a:ahLst/>
              <a:cxnLst/>
              <a:rect l="l" t="t" r="r" b="b"/>
              <a:pathLst>
                <a:path w="24383620" h="1462786">
                  <a:moveTo>
                    <a:pt x="0" y="0"/>
                  </a:moveTo>
                  <a:lnTo>
                    <a:pt x="24383620" y="0"/>
                  </a:lnTo>
                  <a:lnTo>
                    <a:pt x="24383620" y="1462786"/>
                  </a:lnTo>
                  <a:lnTo>
                    <a:pt x="0" y="146278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24417401" cy="1496568"/>
            </a:xfrm>
            <a:custGeom>
              <a:avLst/>
              <a:gdLst/>
              <a:ahLst/>
              <a:cxnLst/>
              <a:rect l="l" t="t" r="r" b="b"/>
              <a:pathLst>
                <a:path w="24417401" h="1496568">
                  <a:moveTo>
                    <a:pt x="16891" y="0"/>
                  </a:moveTo>
                  <a:lnTo>
                    <a:pt x="24400511" y="0"/>
                  </a:lnTo>
                  <a:cubicBezTo>
                    <a:pt x="24409908" y="0"/>
                    <a:pt x="24417401" y="7620"/>
                    <a:pt x="24417401" y="16891"/>
                  </a:cubicBezTo>
                  <a:lnTo>
                    <a:pt x="24417401" y="1479677"/>
                  </a:lnTo>
                  <a:cubicBezTo>
                    <a:pt x="24417401" y="1489075"/>
                    <a:pt x="24409781" y="1496568"/>
                    <a:pt x="24400511" y="1496568"/>
                  </a:cubicBezTo>
                  <a:lnTo>
                    <a:pt x="16891" y="1496568"/>
                  </a:lnTo>
                  <a:cubicBezTo>
                    <a:pt x="7493" y="1496568"/>
                    <a:pt x="0" y="1488948"/>
                    <a:pt x="0" y="1479677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479677"/>
                  </a:lnTo>
                  <a:lnTo>
                    <a:pt x="16891" y="1479677"/>
                  </a:lnTo>
                  <a:lnTo>
                    <a:pt x="16891" y="1462786"/>
                  </a:lnTo>
                  <a:lnTo>
                    <a:pt x="24400511" y="1462786"/>
                  </a:lnTo>
                  <a:lnTo>
                    <a:pt x="24400511" y="1479677"/>
                  </a:lnTo>
                  <a:lnTo>
                    <a:pt x="24383620" y="1479677"/>
                  </a:lnTo>
                  <a:lnTo>
                    <a:pt x="24383620" y="16891"/>
                  </a:lnTo>
                  <a:lnTo>
                    <a:pt x="24400511" y="16891"/>
                  </a:lnTo>
                  <a:lnTo>
                    <a:pt x="2440051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 b="2514"/>
          <a:stretch>
            <a:fillRect/>
          </a:stretch>
        </p:blipFill>
        <p:spPr>
          <a:xfrm>
            <a:off x="1219200" y="1500833"/>
            <a:ext cx="7080479" cy="84102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391104" y="1797496"/>
            <a:ext cx="9043469" cy="8489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11"/>
              </a:lnSpc>
            </a:pPr>
            <a:r>
              <a:rPr lang="en-US" sz="2800" dirty="0">
                <a:solidFill>
                  <a:srgbClr val="D9913C"/>
                </a:solidFill>
                <a:latin typeface="Raleway Bold"/>
              </a:rPr>
              <a:t>Treat all students as students.</a:t>
            </a:r>
            <a:r>
              <a:rPr lang="en-US" sz="2800" dirty="0">
                <a:solidFill>
                  <a:srgbClr val="D9913C"/>
                </a:solidFill>
                <a:latin typeface="Raleway"/>
              </a:rPr>
              <a:t> Treat noncredit students as equal to credit students.</a:t>
            </a:r>
          </a:p>
          <a:p>
            <a:pPr algn="just">
              <a:lnSpc>
                <a:spcPts val="2483"/>
              </a:lnSpc>
            </a:pPr>
            <a:endParaRPr lang="en-US" sz="2800" dirty="0">
              <a:solidFill>
                <a:srgbClr val="D9913C"/>
              </a:solidFill>
              <a:latin typeface="Raleway"/>
            </a:endParaRPr>
          </a:p>
          <a:p>
            <a:pPr algn="just">
              <a:lnSpc>
                <a:spcPts val="2483"/>
              </a:lnSpc>
            </a:pPr>
            <a:endParaRPr lang="en-US" sz="2800" dirty="0">
              <a:solidFill>
                <a:srgbClr val="D9913C"/>
              </a:solidFill>
              <a:latin typeface="Raleway"/>
            </a:endParaRPr>
          </a:p>
          <a:p>
            <a:pPr algn="just">
              <a:lnSpc>
                <a:spcPts val="3311"/>
              </a:lnSpc>
            </a:pPr>
            <a:r>
              <a:rPr lang="en-US" sz="2800" dirty="0">
                <a:solidFill>
                  <a:srgbClr val="DD2029"/>
                </a:solidFill>
                <a:latin typeface="Raleway Bold"/>
              </a:rPr>
              <a:t>Build clear pathways between non-credit and credit credentials. </a:t>
            </a:r>
            <a:r>
              <a:rPr lang="en-US" sz="2800" dirty="0">
                <a:solidFill>
                  <a:srgbClr val="DD2029"/>
                </a:solidFill>
                <a:latin typeface="Raleway"/>
              </a:rPr>
              <a:t>Promote the next step on the pathway through clear communications and advising.</a:t>
            </a:r>
          </a:p>
          <a:p>
            <a:pPr algn="just">
              <a:lnSpc>
                <a:spcPts val="2483"/>
              </a:lnSpc>
            </a:pPr>
            <a:endParaRPr lang="en-US" sz="2800" dirty="0">
              <a:solidFill>
                <a:srgbClr val="DD2029"/>
              </a:solidFill>
              <a:latin typeface="Raleway"/>
            </a:endParaRPr>
          </a:p>
          <a:p>
            <a:pPr algn="just">
              <a:lnSpc>
                <a:spcPts val="2483"/>
              </a:lnSpc>
            </a:pPr>
            <a:endParaRPr lang="en-US" sz="2800" dirty="0">
              <a:solidFill>
                <a:srgbClr val="DD2029"/>
              </a:solidFill>
              <a:latin typeface="Raleway"/>
            </a:endParaRPr>
          </a:p>
          <a:p>
            <a:pPr algn="just">
              <a:lnSpc>
                <a:spcPts val="3311"/>
              </a:lnSpc>
            </a:pPr>
            <a:r>
              <a:rPr lang="en-US" sz="2800" dirty="0">
                <a:solidFill>
                  <a:srgbClr val="F5645E"/>
                </a:solidFill>
                <a:latin typeface="Raleway Bold"/>
              </a:rPr>
              <a:t>Align departments and governance. </a:t>
            </a:r>
            <a:r>
              <a:rPr lang="en-US" sz="2800" dirty="0">
                <a:solidFill>
                  <a:srgbClr val="F5645E"/>
                </a:solidFill>
                <a:latin typeface="Raleway"/>
              </a:rPr>
              <a:t>Align operations functions as demonstrated through joint leadership, shared data systems, and/or coordinated processes.</a:t>
            </a:r>
          </a:p>
          <a:p>
            <a:pPr algn="just">
              <a:lnSpc>
                <a:spcPts val="2483"/>
              </a:lnSpc>
            </a:pPr>
            <a:endParaRPr lang="en-US" sz="2800" dirty="0">
              <a:solidFill>
                <a:srgbClr val="F5645E"/>
              </a:solidFill>
              <a:latin typeface="Raleway"/>
            </a:endParaRPr>
          </a:p>
          <a:p>
            <a:pPr algn="just">
              <a:lnSpc>
                <a:spcPts val="3311"/>
              </a:lnSpc>
            </a:pPr>
            <a:r>
              <a:rPr lang="en-US" sz="2800" dirty="0">
                <a:solidFill>
                  <a:srgbClr val="8D54A3"/>
                </a:solidFill>
                <a:latin typeface="Raleway Bold"/>
              </a:rPr>
              <a:t>Make programs credit-worthy or credit-based. </a:t>
            </a:r>
            <a:r>
              <a:rPr lang="en-US" sz="2800" dirty="0">
                <a:solidFill>
                  <a:srgbClr val="8D54A3"/>
                </a:solidFill>
                <a:latin typeface="Raleway"/>
              </a:rPr>
              <a:t>Provide automatic or partially automatic credit determination for noncredit learning experiences.</a:t>
            </a:r>
          </a:p>
          <a:p>
            <a:pPr algn="just">
              <a:lnSpc>
                <a:spcPts val="2483"/>
              </a:lnSpc>
            </a:pPr>
            <a:endParaRPr lang="en-US" sz="2800" dirty="0">
              <a:solidFill>
                <a:srgbClr val="8D54A3"/>
              </a:solidFill>
              <a:latin typeface="Raleway"/>
            </a:endParaRPr>
          </a:p>
          <a:p>
            <a:pPr algn="just">
              <a:lnSpc>
                <a:spcPts val="3311"/>
              </a:lnSpc>
            </a:pPr>
            <a:r>
              <a:rPr lang="en-US" sz="2800" dirty="0">
                <a:solidFill>
                  <a:srgbClr val="6C8949"/>
                </a:solidFill>
                <a:latin typeface="Raleway Bold"/>
              </a:rPr>
              <a:t>Remove barriers to transition. </a:t>
            </a:r>
            <a:r>
              <a:rPr lang="en-US" sz="2800" dirty="0">
                <a:solidFill>
                  <a:srgbClr val="6C8949"/>
                </a:solidFill>
                <a:latin typeface="Raleway"/>
              </a:rPr>
              <a:t>Remove barriers related to finances, financial aid, registration, and others.</a:t>
            </a:r>
          </a:p>
          <a:p>
            <a:pPr algn="just">
              <a:lnSpc>
                <a:spcPts val="2483"/>
              </a:lnSpc>
            </a:pPr>
            <a:endParaRPr lang="en-US" sz="2400" dirty="0">
              <a:solidFill>
                <a:srgbClr val="6C8949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1de98633e5_0_192"/>
          <p:cNvSpPr/>
          <p:nvPr/>
        </p:nvSpPr>
        <p:spPr>
          <a:xfrm flipH="1">
            <a:off x="685919" y="0"/>
            <a:ext cx="45600" cy="8410200"/>
          </a:xfrm>
          <a:prstGeom prst="rect">
            <a:avLst/>
          </a:prstGeom>
          <a:solidFill>
            <a:srgbClr val="D90F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11de98633e5_0_192"/>
          <p:cNvSpPr txBox="1"/>
          <p:nvPr/>
        </p:nvSpPr>
        <p:spPr>
          <a:xfrm>
            <a:off x="1028700" y="149799"/>
            <a:ext cx="138957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lang="en-US" sz="6800" b="1">
                <a:solidFill>
                  <a:srgbClr val="002555"/>
                </a:solidFill>
                <a:latin typeface="Raleway"/>
                <a:ea typeface="Raleway"/>
                <a:cs typeface="Raleway"/>
                <a:sym typeface="Raleway"/>
              </a:rPr>
              <a:t>NCAL Overview &amp; Objectives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g11de98633e5_0_192"/>
          <p:cNvSpPr txBox="1"/>
          <p:nvPr/>
        </p:nvSpPr>
        <p:spPr>
          <a:xfrm>
            <a:off x="685800" y="9563100"/>
            <a:ext cx="53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7</a:t>
            </a:fld>
            <a:endParaRPr sz="20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6" name="Google Shape;366;g11de98633e5_0_192"/>
          <p:cNvSpPr/>
          <p:nvPr/>
        </p:nvSpPr>
        <p:spPr>
          <a:xfrm>
            <a:off x="1741168" y="3243853"/>
            <a:ext cx="15382200" cy="56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rPr>
              <a:t>Set a vision for alignment </a:t>
            </a:r>
            <a:r>
              <a:rPr lang="en-US" sz="2600" b="0" i="0" u="none" strike="noStrike" cap="none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rPr>
              <a:t>by leveraging tools available through </a:t>
            </a:r>
            <a:r>
              <a:rPr lang="en-US" sz="2600" b="0" i="1" u="none" strike="noStrike" cap="none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rPr>
              <a:t>A More Unified Community College</a:t>
            </a:r>
            <a:r>
              <a:rPr lang="en-US" sz="2600" b="0" i="0" u="none" strike="noStrike" cap="none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rPr>
              <a:t>, including the self-assessment survey, case studies and getting started guides.</a:t>
            </a:r>
            <a:endParaRPr sz="2600" b="1" i="0" u="none" strike="noStrike" cap="none">
              <a:solidFill>
                <a:srgbClr val="00206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i="0" u="none" strike="noStrike" cap="none">
              <a:solidFill>
                <a:srgbClr val="00206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rPr>
              <a:t>Increase cross-functional ownership for alignment </a:t>
            </a:r>
            <a:r>
              <a:rPr lang="en-US" sz="2600" b="0" i="0" u="none" strike="noStrike" cap="none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rPr>
              <a:t>between noncredit and credit programs</a:t>
            </a:r>
            <a:r>
              <a:rPr lang="en-US" sz="2600" b="1" i="0" u="none" strike="noStrike" cap="none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00" b="0" i="0" u="none" strike="noStrike" cap="none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rPr>
              <a:t>through the strategic use of student voice, data and best practice examples.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i="0" u="none" strike="noStrike" cap="none">
              <a:solidFill>
                <a:srgbClr val="00206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rPr>
              <a:t>Begin implementation on their unique visions for alignment</a:t>
            </a:r>
            <a:r>
              <a:rPr lang="en-US" sz="2600" b="0" i="0" u="none" strike="noStrike" cap="none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rPr>
              <a:t> which may include: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rPr>
              <a:t>Adapting back-end infrastructure to support noncredit to credit transitions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rPr>
              <a:t>Embedding noncredit credentials in credit programs, starting with the most in-demand pathways based on student and employer needs. 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rPr>
              <a:t>Conducting a policy audit to understand the academic and administrative barriers that get in the way of students transitioning and acting to remove the barriers once they emerge 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rPr>
              <a:t>Developing articulation agreements to ensure all noncredit programs are deemed “credit-worthy”</a:t>
            </a:r>
            <a:endParaRPr/>
          </a:p>
        </p:txBody>
      </p:sp>
      <p:sp>
        <p:nvSpPr>
          <p:cNvPr id="367" name="Google Shape;367;g11de98633e5_0_192"/>
          <p:cNvSpPr/>
          <p:nvPr/>
        </p:nvSpPr>
        <p:spPr>
          <a:xfrm>
            <a:off x="1562100" y="1346094"/>
            <a:ext cx="15740400" cy="1593000"/>
          </a:xfrm>
          <a:prstGeom prst="roundRect">
            <a:avLst>
              <a:gd name="adj" fmla="val 16667"/>
            </a:avLst>
          </a:prstGeom>
          <a:solidFill>
            <a:srgbClr val="002555"/>
          </a:solidFill>
          <a:ln w="25400" cap="flat" cmpd="sng">
            <a:solidFill>
              <a:srgbClr val="002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Help </a:t>
            </a:r>
            <a:r>
              <a:rPr lang="en-US" sz="30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14 leading community colleges</a:t>
            </a:r>
            <a:r>
              <a:rPr lang="en-US" sz="30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across the country embark on efforts to better align their noncredit and credit programming through meaningful spaces to learn and receive support from their peers and national experts.  </a:t>
            </a:r>
            <a:endParaRPr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2BE5917E-70F6-183B-1A26-2F884ABB5878}"/>
              </a:ext>
            </a:extLst>
          </p:cNvPr>
          <p:cNvGrpSpPr/>
          <p:nvPr/>
        </p:nvGrpSpPr>
        <p:grpSpPr>
          <a:xfrm>
            <a:off x="0" y="9258300"/>
            <a:ext cx="18288000" cy="1035600"/>
            <a:chOff x="0" y="0"/>
            <a:chExt cx="24384000" cy="1380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xmlns="" id="{EA34222A-E61F-FF0F-7FEE-3C456FDA1BB8}"/>
                </a:ext>
              </a:extLst>
            </p:cNvPr>
            <p:cNvSpPr/>
            <p:nvPr/>
          </p:nvSpPr>
          <p:spPr>
            <a:xfrm>
              <a:off x="0" y="0"/>
              <a:ext cx="24384000" cy="1380744"/>
            </a:xfrm>
            <a:custGeom>
              <a:avLst/>
              <a:gdLst/>
              <a:ahLst/>
              <a:cxnLst/>
              <a:rect l="l" t="t" r="r" b="b"/>
              <a:pathLst>
                <a:path w="24384000" h="1380744">
                  <a:moveTo>
                    <a:pt x="0" y="0"/>
                  </a:moveTo>
                  <a:lnTo>
                    <a:pt x="24384000" y="0"/>
                  </a:lnTo>
                  <a:lnTo>
                    <a:pt x="24384000" y="1380744"/>
                  </a:lnTo>
                  <a:lnTo>
                    <a:pt x="0" y="1380744"/>
                  </a:lnTo>
                  <a:close/>
                </a:path>
              </a:pathLst>
            </a:custGeom>
            <a:solidFill>
              <a:srgbClr val="002555"/>
            </a:solidFill>
          </p:spPr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7F3E9E5-A41F-1F1F-FF1F-4CD978B44E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944" t="22949" r="23944" b="33531"/>
          <a:stretch>
            <a:fillRect/>
          </a:stretch>
        </p:blipFill>
        <p:spPr>
          <a:xfrm>
            <a:off x="16381380" y="9335702"/>
            <a:ext cx="1755843" cy="88076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431E670B-B464-3D9F-EAF1-1E6C764C62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984773" y="9326164"/>
            <a:ext cx="2339969" cy="8807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11ee04ced30_6_350"/>
          <p:cNvSpPr/>
          <p:nvPr/>
        </p:nvSpPr>
        <p:spPr>
          <a:xfrm flipH="1">
            <a:off x="685919" y="0"/>
            <a:ext cx="45600" cy="8410200"/>
          </a:xfrm>
          <a:prstGeom prst="rect">
            <a:avLst/>
          </a:prstGeom>
          <a:solidFill>
            <a:srgbClr val="D90F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g11ee04ced30_6_350"/>
          <p:cNvSpPr txBox="1"/>
          <p:nvPr/>
        </p:nvSpPr>
        <p:spPr>
          <a:xfrm>
            <a:off x="1033096" y="688344"/>
            <a:ext cx="162729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1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lang="en-US" sz="6800" b="1" i="0" u="none" strike="noStrike" cap="none">
                <a:solidFill>
                  <a:srgbClr val="002555"/>
                </a:solidFill>
                <a:latin typeface="Raleway"/>
                <a:ea typeface="Raleway"/>
                <a:cs typeface="Raleway"/>
                <a:sym typeface="Raleway"/>
              </a:rPr>
              <a:t>Expectations for Participating Colleges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g11ee04ced30_6_350"/>
          <p:cNvSpPr/>
          <p:nvPr/>
        </p:nvSpPr>
        <p:spPr>
          <a:xfrm>
            <a:off x="11771462" y="4368856"/>
            <a:ext cx="3922800" cy="1099200"/>
          </a:xfrm>
          <a:prstGeom prst="roundRect">
            <a:avLst>
              <a:gd name="adj" fmla="val 16667"/>
            </a:avLst>
          </a:prstGeom>
          <a:solidFill>
            <a:srgbClr val="002555"/>
          </a:solidFill>
          <a:ln w="25400" cap="flat" cmpd="sng">
            <a:solidFill>
              <a:srgbClr val="002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Meet monthly with a coach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g11ee04ced30_6_350"/>
          <p:cNvSpPr/>
          <p:nvPr/>
        </p:nvSpPr>
        <p:spPr>
          <a:xfrm>
            <a:off x="3198267" y="4378526"/>
            <a:ext cx="4228800" cy="1099200"/>
          </a:xfrm>
          <a:prstGeom prst="roundRect">
            <a:avLst>
              <a:gd name="adj" fmla="val 16667"/>
            </a:avLst>
          </a:prstGeom>
          <a:solidFill>
            <a:srgbClr val="002555"/>
          </a:solidFill>
          <a:ln w="25400" cap="flat" cmpd="sng">
            <a:solidFill>
              <a:srgbClr val="002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Meet monthly with your team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g11ee04ced30_6_350"/>
          <p:cNvSpPr/>
          <p:nvPr/>
        </p:nvSpPr>
        <p:spPr>
          <a:xfrm>
            <a:off x="12734980" y="2064874"/>
            <a:ext cx="2129400" cy="212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002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g11ee04ced30_6_350"/>
          <p:cNvSpPr/>
          <p:nvPr/>
        </p:nvSpPr>
        <p:spPr>
          <a:xfrm>
            <a:off x="4304190" y="2124358"/>
            <a:ext cx="2129400" cy="212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002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g11ee04ced30_6_350"/>
          <p:cNvSpPr/>
          <p:nvPr/>
        </p:nvSpPr>
        <p:spPr>
          <a:xfrm>
            <a:off x="5312681" y="8009828"/>
            <a:ext cx="4228800" cy="1085100"/>
          </a:xfrm>
          <a:prstGeom prst="roundRect">
            <a:avLst>
              <a:gd name="adj" fmla="val 16667"/>
            </a:avLst>
          </a:prstGeom>
          <a:solidFill>
            <a:srgbClr val="002555"/>
          </a:solidFill>
          <a:ln w="25400" cap="flat" cmpd="sng">
            <a:solidFill>
              <a:srgbClr val="002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Collect, share and use data to inform progress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g11ee04ced30_6_350"/>
          <p:cNvSpPr/>
          <p:nvPr/>
        </p:nvSpPr>
        <p:spPr>
          <a:xfrm>
            <a:off x="6254027" y="5703328"/>
            <a:ext cx="2129400" cy="212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002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1" name="Google Shape;551;g11ee04ced30_6_350" descr="Boardroom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2336" y="2233358"/>
            <a:ext cx="1813034" cy="1813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g11ee04ced30_6_350" descr="Whistle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37461" y="2464408"/>
            <a:ext cx="1324363" cy="1324363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g11ee04ced30_6_350"/>
          <p:cNvSpPr/>
          <p:nvPr/>
        </p:nvSpPr>
        <p:spPr>
          <a:xfrm>
            <a:off x="7636640" y="4364222"/>
            <a:ext cx="3922800" cy="1099200"/>
          </a:xfrm>
          <a:prstGeom prst="roundRect">
            <a:avLst>
              <a:gd name="adj" fmla="val 16667"/>
            </a:avLst>
          </a:prstGeom>
          <a:solidFill>
            <a:srgbClr val="002555"/>
          </a:solidFill>
          <a:ln w="25400" cap="flat" cmpd="sng">
            <a:solidFill>
              <a:srgbClr val="002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Engage in community of practice meetings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g11ee04ced30_6_350"/>
          <p:cNvSpPr/>
          <p:nvPr/>
        </p:nvSpPr>
        <p:spPr>
          <a:xfrm>
            <a:off x="8533370" y="2064874"/>
            <a:ext cx="2129400" cy="212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002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5" name="Google Shape;555;g11ee04ced30_6_350" descr="Meeting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12667" y="2232370"/>
            <a:ext cx="1700293" cy="1700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g11ee04ced30_6_350" descr="Statistics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60843" y="5907197"/>
            <a:ext cx="1715693" cy="1715693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g11ee04ced30_6_350"/>
          <p:cNvSpPr/>
          <p:nvPr/>
        </p:nvSpPr>
        <p:spPr>
          <a:xfrm>
            <a:off x="9724713" y="7970538"/>
            <a:ext cx="4228800" cy="1099200"/>
          </a:xfrm>
          <a:prstGeom prst="roundRect">
            <a:avLst>
              <a:gd name="adj" fmla="val 16667"/>
            </a:avLst>
          </a:prstGeom>
          <a:solidFill>
            <a:srgbClr val="002555"/>
          </a:solidFill>
          <a:ln w="25400" cap="flat" cmpd="sng">
            <a:solidFill>
              <a:srgbClr val="002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Share your learning and communicate your efforts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g11ee04ced30_6_350"/>
          <p:cNvSpPr/>
          <p:nvPr/>
        </p:nvSpPr>
        <p:spPr>
          <a:xfrm>
            <a:off x="10793883" y="5730674"/>
            <a:ext cx="2129400" cy="212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002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9" name="Google Shape;559;g11ee04ced30_6_350" descr="Online meeting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77761" y="5980380"/>
            <a:ext cx="1761569" cy="17615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6D4AE412-9A79-0720-0DE7-29742775FBC6}"/>
              </a:ext>
            </a:extLst>
          </p:cNvPr>
          <p:cNvGrpSpPr/>
          <p:nvPr/>
        </p:nvGrpSpPr>
        <p:grpSpPr>
          <a:xfrm>
            <a:off x="0" y="9258300"/>
            <a:ext cx="18288000" cy="1035600"/>
            <a:chOff x="0" y="0"/>
            <a:chExt cx="24384000" cy="1380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xmlns="" id="{FB9CF086-4806-E404-389E-DD8AC5D48CDE}"/>
                </a:ext>
              </a:extLst>
            </p:cNvPr>
            <p:cNvSpPr/>
            <p:nvPr/>
          </p:nvSpPr>
          <p:spPr>
            <a:xfrm>
              <a:off x="0" y="0"/>
              <a:ext cx="24384000" cy="1380744"/>
            </a:xfrm>
            <a:custGeom>
              <a:avLst/>
              <a:gdLst/>
              <a:ahLst/>
              <a:cxnLst/>
              <a:rect l="l" t="t" r="r" b="b"/>
              <a:pathLst>
                <a:path w="24384000" h="1380744">
                  <a:moveTo>
                    <a:pt x="0" y="0"/>
                  </a:moveTo>
                  <a:lnTo>
                    <a:pt x="24384000" y="0"/>
                  </a:lnTo>
                  <a:lnTo>
                    <a:pt x="24384000" y="1380744"/>
                  </a:lnTo>
                  <a:lnTo>
                    <a:pt x="0" y="1380744"/>
                  </a:lnTo>
                  <a:close/>
                </a:path>
              </a:pathLst>
            </a:custGeom>
            <a:solidFill>
              <a:srgbClr val="002555"/>
            </a:solidFill>
          </p:spPr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77DA8AB-52CF-3043-9CC2-B615D11B02F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3944" t="22949" r="23944" b="33531"/>
          <a:stretch>
            <a:fillRect/>
          </a:stretch>
        </p:blipFill>
        <p:spPr>
          <a:xfrm>
            <a:off x="16381380" y="9335702"/>
            <a:ext cx="1755843" cy="88076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250866C5-F3FA-C065-215A-C0BE4250515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3984773" y="9326164"/>
            <a:ext cx="2339969" cy="8807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35600"/>
            <a:chOff x="0" y="0"/>
            <a:chExt cx="24384000" cy="1380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80744"/>
            </a:xfrm>
            <a:custGeom>
              <a:avLst/>
              <a:gdLst/>
              <a:ahLst/>
              <a:cxnLst/>
              <a:rect l="l" t="t" r="r" b="b"/>
              <a:pathLst>
                <a:path w="24384000" h="1380744">
                  <a:moveTo>
                    <a:pt x="0" y="0"/>
                  </a:moveTo>
                  <a:lnTo>
                    <a:pt x="24384000" y="0"/>
                  </a:lnTo>
                  <a:lnTo>
                    <a:pt x="24384000" y="1380744"/>
                  </a:lnTo>
                  <a:lnTo>
                    <a:pt x="0" y="1380744"/>
                  </a:lnTo>
                  <a:close/>
                </a:path>
              </a:pathLst>
            </a:custGeom>
            <a:solidFill>
              <a:srgbClr val="002555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3944" t="22949" r="23944" b="33531"/>
          <a:stretch>
            <a:fillRect/>
          </a:stretch>
        </p:blipFill>
        <p:spPr>
          <a:xfrm>
            <a:off x="16381380" y="9335702"/>
            <a:ext cx="1755843" cy="8807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984773" y="9326164"/>
            <a:ext cx="2339969" cy="88077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3105779" y="3279414"/>
            <a:ext cx="3985001" cy="398500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554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28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169986" y="3343621"/>
            <a:ext cx="3856587" cy="385658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70B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28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5336058">
            <a:off x="7426618" y="4543946"/>
            <a:ext cx="1663927" cy="1455936"/>
            <a:chOff x="0" y="0"/>
            <a:chExt cx="812800" cy="7112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554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27000" y="31750"/>
              <a:ext cx="558800" cy="349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716023" y="2132236"/>
            <a:ext cx="764514" cy="91013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175614" y="3543100"/>
            <a:ext cx="927602" cy="67367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253654" y="5974399"/>
            <a:ext cx="852124" cy="103917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605451" y="7501817"/>
            <a:ext cx="985658" cy="60371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9495273" y="2847527"/>
            <a:ext cx="793836" cy="793836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853323" y="448216"/>
            <a:ext cx="17283900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40"/>
              </a:lnSpc>
            </a:pPr>
            <a:r>
              <a:rPr lang="en-US" sz="6000" dirty="0">
                <a:solidFill>
                  <a:srgbClr val="002555"/>
                </a:solidFill>
                <a:latin typeface="Raleway Bold"/>
              </a:rPr>
              <a:t>This includes getting to know your students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353542" y="5955507"/>
            <a:ext cx="3489475" cy="53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9"/>
              </a:lnSpc>
            </a:pPr>
            <a:r>
              <a:rPr lang="en-US" sz="1999">
                <a:solidFill>
                  <a:srgbClr val="FFFFFF"/>
                </a:solidFill>
                <a:latin typeface="Raleway Bold"/>
              </a:rPr>
              <a:t>Learners participated in focus groups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391642" y="3879936"/>
            <a:ext cx="3344715" cy="2267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6"/>
              </a:lnSpc>
              <a:spcBef>
                <a:spcPct val="0"/>
              </a:spcBef>
            </a:pPr>
            <a:r>
              <a:rPr lang="en-US" sz="13400" dirty="0">
                <a:solidFill>
                  <a:srgbClr val="FFFFFF"/>
                </a:solidFill>
                <a:latin typeface="Raleway Bold"/>
              </a:rPr>
              <a:t>80+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480537" y="2336606"/>
            <a:ext cx="959346" cy="510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2"/>
              </a:lnSpc>
            </a:pPr>
            <a:r>
              <a:rPr lang="en-US" sz="1800">
                <a:solidFill>
                  <a:srgbClr val="FF554D"/>
                </a:solidFill>
                <a:latin typeface="Raleway"/>
              </a:rPr>
              <a:t>Working </a:t>
            </a:r>
          </a:p>
          <a:p>
            <a:pPr algn="ctr">
              <a:lnSpc>
                <a:spcPts val="1962"/>
              </a:lnSpc>
            </a:pPr>
            <a:r>
              <a:rPr lang="en-US" sz="1800">
                <a:solidFill>
                  <a:srgbClr val="FF554D"/>
                </a:solidFill>
                <a:latin typeface="Raleway"/>
              </a:rPr>
              <a:t>adults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01282" y="3629238"/>
            <a:ext cx="1314818" cy="5109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2"/>
              </a:lnSpc>
            </a:pPr>
            <a:r>
              <a:rPr lang="en-US" sz="1800" dirty="0">
                <a:solidFill>
                  <a:srgbClr val="FF554D"/>
                </a:solidFill>
                <a:latin typeface="Raleway"/>
              </a:rPr>
              <a:t>Parenting</a:t>
            </a:r>
          </a:p>
          <a:p>
            <a:pPr algn="ctr">
              <a:lnSpc>
                <a:spcPts val="1962"/>
              </a:lnSpc>
            </a:pPr>
            <a:r>
              <a:rPr lang="en-US" sz="1800" dirty="0">
                <a:solidFill>
                  <a:srgbClr val="FF554D"/>
                </a:solidFill>
                <a:latin typeface="Raleway"/>
              </a:rPr>
              <a:t>students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49642" y="6358574"/>
            <a:ext cx="1825972" cy="510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2"/>
              </a:lnSpc>
            </a:pPr>
            <a:r>
              <a:rPr lang="en-US" sz="1800">
                <a:solidFill>
                  <a:srgbClr val="FF554D"/>
                </a:solidFill>
                <a:latin typeface="Raleway"/>
              </a:rPr>
              <a:t>English language</a:t>
            </a:r>
          </a:p>
          <a:p>
            <a:pPr algn="ctr">
              <a:lnSpc>
                <a:spcPts val="1962"/>
              </a:lnSpc>
            </a:pPr>
            <a:r>
              <a:rPr lang="en-US" sz="1800">
                <a:solidFill>
                  <a:srgbClr val="FF554D"/>
                </a:solidFill>
                <a:latin typeface="Raleway"/>
              </a:rPr>
              <a:t>learners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763517" y="7552977"/>
            <a:ext cx="1007120" cy="510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2"/>
              </a:lnSpc>
            </a:pPr>
            <a:r>
              <a:rPr lang="en-US" sz="1800">
                <a:solidFill>
                  <a:srgbClr val="FF554D"/>
                </a:solidFill>
                <a:latin typeface="Raleway"/>
              </a:rPr>
              <a:t>Students </a:t>
            </a:r>
          </a:p>
          <a:p>
            <a:pPr algn="ctr">
              <a:lnSpc>
                <a:spcPts val="1962"/>
              </a:lnSpc>
            </a:pPr>
            <a:r>
              <a:rPr lang="en-US" sz="1800">
                <a:solidFill>
                  <a:srgbClr val="FF554D"/>
                </a:solidFill>
                <a:latin typeface="Raleway"/>
              </a:rPr>
              <a:t>of color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506019" y="1670792"/>
            <a:ext cx="6648381" cy="626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5"/>
              </a:lnSpc>
            </a:pPr>
            <a:r>
              <a:rPr lang="en-US" sz="3804" dirty="0">
                <a:solidFill>
                  <a:srgbClr val="002555"/>
                </a:solidFill>
                <a:latin typeface="Raleway Bold"/>
              </a:rPr>
              <a:t>Focus group findings: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451034" y="2837453"/>
            <a:ext cx="7686189" cy="803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3000">
                <a:solidFill>
                  <a:srgbClr val="3870B5"/>
                </a:solidFill>
                <a:latin typeface="Raleway Bold"/>
              </a:rPr>
              <a:t>Students in non-credit programs want degrees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0646421" y="4140159"/>
            <a:ext cx="6659409" cy="3788674"/>
            <a:chOff x="0" y="0"/>
            <a:chExt cx="1753918" cy="99784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753918" cy="997840"/>
            </a:xfrm>
            <a:custGeom>
              <a:avLst/>
              <a:gdLst/>
              <a:ahLst/>
              <a:cxnLst/>
              <a:rect l="l" t="t" r="r" b="b"/>
              <a:pathLst>
                <a:path w="1753918" h="997840">
                  <a:moveTo>
                    <a:pt x="0" y="0"/>
                  </a:moveTo>
                  <a:lnTo>
                    <a:pt x="1753918" y="0"/>
                  </a:lnTo>
                  <a:lnTo>
                    <a:pt x="1753918" y="997840"/>
                  </a:lnTo>
                  <a:lnTo>
                    <a:pt x="0" y="997840"/>
                  </a:lnTo>
                  <a:close/>
                </a:path>
              </a:pathLst>
            </a:custGeom>
            <a:solidFill>
              <a:srgbClr val="FF554D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28575"/>
              <a:ext cx="812800" cy="78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0708311" y="4208042"/>
            <a:ext cx="6515460" cy="3636274"/>
            <a:chOff x="-5312" y="-2299"/>
            <a:chExt cx="1716006" cy="957702"/>
          </a:xfrm>
        </p:grpSpPr>
        <p:sp>
          <p:nvSpPr>
            <p:cNvPr id="33" name="Freeform 33"/>
            <p:cNvSpPr/>
            <p:nvPr/>
          </p:nvSpPr>
          <p:spPr>
            <a:xfrm>
              <a:off x="0" y="-2299"/>
              <a:ext cx="1710694" cy="957702"/>
            </a:xfrm>
            <a:custGeom>
              <a:avLst/>
              <a:gdLst/>
              <a:ahLst/>
              <a:cxnLst/>
              <a:rect l="l" t="t" r="r" b="b"/>
              <a:pathLst>
                <a:path w="1710694" h="957702">
                  <a:moveTo>
                    <a:pt x="0" y="0"/>
                  </a:moveTo>
                  <a:lnTo>
                    <a:pt x="1710694" y="0"/>
                  </a:lnTo>
                  <a:lnTo>
                    <a:pt x="1710694" y="957702"/>
                  </a:lnTo>
                  <a:lnTo>
                    <a:pt x="0" y="95770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-5312" y="100917"/>
              <a:ext cx="1710694" cy="78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7"/>
                </a:lnSpc>
              </a:pPr>
              <a:r>
                <a:rPr lang="en-US" sz="2199" dirty="0">
                  <a:solidFill>
                    <a:srgbClr val="002555"/>
                  </a:solidFill>
                  <a:latin typeface="Merriweather Italics"/>
                </a:rPr>
                <a:t>“</a:t>
              </a:r>
              <a:r>
                <a:rPr lang="en-US" sz="2199" u="sng" dirty="0">
                  <a:solidFill>
                    <a:srgbClr val="002555"/>
                  </a:solidFill>
                  <a:latin typeface="Merriweather Bold Italics"/>
                </a:rPr>
                <a:t>I think the [non-credit] program helped me a lot.</a:t>
              </a:r>
              <a:r>
                <a:rPr lang="en-US" sz="2199" dirty="0">
                  <a:solidFill>
                    <a:srgbClr val="002555"/>
                  </a:solidFill>
                  <a:latin typeface="Merriweather Italics"/>
                </a:rPr>
                <a:t> I was kind of thinking about starting credit coursework beforehand, but then </a:t>
              </a:r>
              <a:r>
                <a:rPr lang="en-US" sz="2199" dirty="0">
                  <a:solidFill>
                    <a:srgbClr val="002555"/>
                  </a:solidFill>
                  <a:latin typeface="Merriweather Bold Italics"/>
                </a:rPr>
                <a:t>after I got that diploma in my hand, </a:t>
              </a:r>
              <a:r>
                <a:rPr lang="en-US" sz="2199" u="sng" dirty="0">
                  <a:solidFill>
                    <a:srgbClr val="002555"/>
                  </a:solidFill>
                  <a:latin typeface="Merriweather Bold Italics"/>
                </a:rPr>
                <a:t>it really changed things around for me</a:t>
              </a:r>
              <a:r>
                <a:rPr lang="en-US" sz="2199" dirty="0">
                  <a:solidFill>
                    <a:srgbClr val="002555"/>
                  </a:solidFill>
                  <a:latin typeface="Merriweather Italics"/>
                </a:rPr>
                <a:t> and that’s when I took, you know, a little bit of time to really think about it and then </a:t>
              </a:r>
              <a:r>
                <a:rPr lang="en-US" sz="2199" u="sng" dirty="0">
                  <a:solidFill>
                    <a:srgbClr val="002555"/>
                  </a:solidFill>
                  <a:latin typeface="Merriweather Bold Italics"/>
                </a:rPr>
                <a:t>chose my path forward to continue into the degree.</a:t>
              </a:r>
              <a:r>
                <a:rPr lang="en-US" sz="2199" dirty="0">
                  <a:solidFill>
                    <a:srgbClr val="002555"/>
                  </a:solidFill>
                  <a:latin typeface="Merriweather Italics"/>
                </a:rPr>
                <a:t>”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10220</TotalTime>
  <Words>1765</Words>
  <Application>Microsoft Office PowerPoint</Application>
  <PresentationFormat>Custom</PresentationFormat>
  <Paragraphs>305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Merriweather Bold Italics</vt:lpstr>
      <vt:lpstr>Raleway Bold</vt:lpstr>
      <vt:lpstr>Merriweather Italics</vt:lpstr>
      <vt:lpstr>Raleway</vt:lpstr>
      <vt:lpstr>Open Sans</vt:lpstr>
      <vt:lpstr>Merriweather</vt:lpstr>
      <vt:lpstr>Merriweather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NCAL Coaching Support</vt:lpstr>
      <vt:lpstr>PowerPoint Presentation</vt:lpstr>
      <vt:lpstr>Voice of Students</vt:lpstr>
      <vt:lpstr>Focus Group Findings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Non-Credit and Credit Alignment_NEWNConference_Presentation.pptx</dc:title>
  <dc:creator>Mary</dc:creator>
  <cp:lastModifiedBy>Mary</cp:lastModifiedBy>
  <cp:revision>10</cp:revision>
  <dcterms:created xsi:type="dcterms:W3CDTF">2006-08-16T00:00:00Z</dcterms:created>
  <dcterms:modified xsi:type="dcterms:W3CDTF">2023-03-02T20:21:07Z</dcterms:modified>
  <dc:identifier>DAFaIZJlOF8</dc:identifier>
</cp:coreProperties>
</file>