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70" r:id="rId3"/>
    <p:sldId id="279" r:id="rId4"/>
    <p:sldId id="271" r:id="rId5"/>
    <p:sldId id="277" r:id="rId6"/>
    <p:sldId id="282" r:id="rId7"/>
    <p:sldId id="267" r:id="rId8"/>
    <p:sldId id="268" r:id="rId9"/>
    <p:sldId id="278" r:id="rId10"/>
    <p:sldId id="274" r:id="rId11"/>
    <p:sldId id="283" r:id="rId12"/>
    <p:sldId id="27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6"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A382D-F251-485B-9ED9-521BBDB52C27}"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52D5F6D-4A0F-4A3A-A81E-BF58A4AAD70F}">
      <dgm:prSet phldrT="[Text]" custT="1"/>
      <dgm:spPr/>
      <dgm:t>
        <a:bodyPr/>
        <a:lstStyle/>
        <a:p>
          <a:r>
            <a:rPr lang="en-US" sz="1800" dirty="0"/>
            <a:t>COLLABORATION</a:t>
          </a:r>
        </a:p>
      </dgm:t>
    </dgm:pt>
    <dgm:pt modelId="{BD8044CD-9E3D-4EEF-833A-DBC9ADBE0562}" type="parTrans" cxnId="{F26123D3-B651-44BB-9D71-32927075A639}">
      <dgm:prSet/>
      <dgm:spPr/>
      <dgm:t>
        <a:bodyPr/>
        <a:lstStyle/>
        <a:p>
          <a:endParaRPr lang="en-US"/>
        </a:p>
      </dgm:t>
    </dgm:pt>
    <dgm:pt modelId="{A47126D6-BDA3-4EB3-93A8-109728E5E7C1}" type="sibTrans" cxnId="{F26123D3-B651-44BB-9D71-32927075A639}">
      <dgm:prSet/>
      <dgm:spPr/>
      <dgm:t>
        <a:bodyPr/>
        <a:lstStyle/>
        <a:p>
          <a:endParaRPr lang="en-US"/>
        </a:p>
      </dgm:t>
    </dgm:pt>
    <dgm:pt modelId="{C6C08F0B-2EF5-45B7-86E7-9EDD79F44C09}">
      <dgm:prSet phldrT="[Text]" custT="1"/>
      <dgm:spPr/>
      <dgm:t>
        <a:bodyPr/>
        <a:lstStyle/>
        <a:p>
          <a:r>
            <a:rPr lang="en-US" sz="1800" dirty="0"/>
            <a:t>SHARING</a:t>
          </a:r>
        </a:p>
      </dgm:t>
    </dgm:pt>
    <dgm:pt modelId="{3E5B075D-4804-48CC-A1BE-E062C62A7EB4}" type="parTrans" cxnId="{80B55E28-6560-4F83-A054-5F9B89FAD8DB}">
      <dgm:prSet/>
      <dgm:spPr/>
      <dgm:t>
        <a:bodyPr/>
        <a:lstStyle/>
        <a:p>
          <a:endParaRPr lang="en-US"/>
        </a:p>
      </dgm:t>
    </dgm:pt>
    <dgm:pt modelId="{B487185B-19B8-4667-B1F0-81E78CB5F8EF}" type="sibTrans" cxnId="{80B55E28-6560-4F83-A054-5F9B89FAD8DB}">
      <dgm:prSet/>
      <dgm:spPr/>
      <dgm:t>
        <a:bodyPr/>
        <a:lstStyle/>
        <a:p>
          <a:endParaRPr lang="en-US"/>
        </a:p>
      </dgm:t>
    </dgm:pt>
    <dgm:pt modelId="{1A2C5608-DFBC-4533-B6C6-E096B96F04FC}">
      <dgm:prSet phldrT="[Text]" custT="1"/>
      <dgm:spPr/>
      <dgm:t>
        <a:bodyPr/>
        <a:lstStyle/>
        <a:p>
          <a:r>
            <a:rPr lang="en-US" sz="1700" dirty="0"/>
            <a:t>IMPROVED ACCESS</a:t>
          </a:r>
        </a:p>
      </dgm:t>
    </dgm:pt>
    <dgm:pt modelId="{5B19765D-FEA1-46B4-8B0C-F345BD54BE8F}" type="parTrans" cxnId="{0F557EA3-73A1-426F-BC3F-ACD0DA407446}">
      <dgm:prSet/>
      <dgm:spPr/>
      <dgm:t>
        <a:bodyPr/>
        <a:lstStyle/>
        <a:p>
          <a:endParaRPr lang="en-US"/>
        </a:p>
      </dgm:t>
    </dgm:pt>
    <dgm:pt modelId="{239A64F2-6520-4A13-8BC4-0C500A75D474}" type="sibTrans" cxnId="{0F557EA3-73A1-426F-BC3F-ACD0DA407446}">
      <dgm:prSet/>
      <dgm:spPr/>
      <dgm:t>
        <a:bodyPr/>
        <a:lstStyle/>
        <a:p>
          <a:endParaRPr lang="en-US"/>
        </a:p>
      </dgm:t>
    </dgm:pt>
    <dgm:pt modelId="{D6E0D45B-E477-46C4-83C5-1BB4F5EECC49}">
      <dgm:prSet phldrT="[Text]"/>
      <dgm:spPr/>
      <dgm:t>
        <a:bodyPr/>
        <a:lstStyle/>
        <a:p>
          <a:endParaRPr lang="en-US"/>
        </a:p>
      </dgm:t>
    </dgm:pt>
    <dgm:pt modelId="{74288922-9100-4648-8B6A-EAC60D0879A2}" type="parTrans" cxnId="{DD88E605-D525-4F97-8A27-EDAB39CE3452}">
      <dgm:prSet/>
      <dgm:spPr/>
      <dgm:t>
        <a:bodyPr/>
        <a:lstStyle/>
        <a:p>
          <a:endParaRPr lang="en-US"/>
        </a:p>
      </dgm:t>
    </dgm:pt>
    <dgm:pt modelId="{208560E8-2410-4867-B719-626307E4C5A9}" type="sibTrans" cxnId="{DD88E605-D525-4F97-8A27-EDAB39CE3452}">
      <dgm:prSet/>
      <dgm:spPr/>
      <dgm:t>
        <a:bodyPr/>
        <a:lstStyle/>
        <a:p>
          <a:endParaRPr lang="en-US"/>
        </a:p>
      </dgm:t>
    </dgm:pt>
    <dgm:pt modelId="{47A1335A-8185-48CC-A158-2031E3E8A484}" type="pres">
      <dgm:prSet presAssocID="{5F8A382D-F251-485B-9ED9-521BBDB52C27}" presName="composite" presStyleCnt="0">
        <dgm:presLayoutVars>
          <dgm:chMax val="3"/>
          <dgm:animLvl val="lvl"/>
          <dgm:resizeHandles val="exact"/>
        </dgm:presLayoutVars>
      </dgm:prSet>
      <dgm:spPr/>
      <dgm:t>
        <a:bodyPr/>
        <a:lstStyle/>
        <a:p>
          <a:endParaRPr lang="en-US"/>
        </a:p>
      </dgm:t>
    </dgm:pt>
    <dgm:pt modelId="{6B1F7AF2-7D50-4C20-91A7-D6DD24ADA1E0}" type="pres">
      <dgm:prSet presAssocID="{652D5F6D-4A0F-4A3A-A81E-BF58A4AAD70F}" presName="gear1" presStyleLbl="node1" presStyleIdx="0" presStyleCnt="3">
        <dgm:presLayoutVars>
          <dgm:chMax val="1"/>
          <dgm:bulletEnabled val="1"/>
        </dgm:presLayoutVars>
      </dgm:prSet>
      <dgm:spPr/>
      <dgm:t>
        <a:bodyPr/>
        <a:lstStyle/>
        <a:p>
          <a:endParaRPr lang="en-US"/>
        </a:p>
      </dgm:t>
    </dgm:pt>
    <dgm:pt modelId="{8133088B-4F52-44E1-8240-9CB654144E52}" type="pres">
      <dgm:prSet presAssocID="{652D5F6D-4A0F-4A3A-A81E-BF58A4AAD70F}" presName="gear1srcNode" presStyleLbl="node1" presStyleIdx="0" presStyleCnt="3"/>
      <dgm:spPr/>
      <dgm:t>
        <a:bodyPr/>
        <a:lstStyle/>
        <a:p>
          <a:endParaRPr lang="en-US"/>
        </a:p>
      </dgm:t>
    </dgm:pt>
    <dgm:pt modelId="{5FE2F9A8-22B4-44AF-BC72-20B3DCF89D92}" type="pres">
      <dgm:prSet presAssocID="{652D5F6D-4A0F-4A3A-A81E-BF58A4AAD70F}" presName="gear1dstNode" presStyleLbl="node1" presStyleIdx="0" presStyleCnt="3"/>
      <dgm:spPr/>
      <dgm:t>
        <a:bodyPr/>
        <a:lstStyle/>
        <a:p>
          <a:endParaRPr lang="en-US"/>
        </a:p>
      </dgm:t>
    </dgm:pt>
    <dgm:pt modelId="{FF6157B7-513E-4DBA-A6B5-1CDAE6BCCF25}" type="pres">
      <dgm:prSet presAssocID="{C6C08F0B-2EF5-45B7-86E7-9EDD79F44C09}" presName="gear2" presStyleLbl="node1" presStyleIdx="1" presStyleCnt="3">
        <dgm:presLayoutVars>
          <dgm:chMax val="1"/>
          <dgm:bulletEnabled val="1"/>
        </dgm:presLayoutVars>
      </dgm:prSet>
      <dgm:spPr/>
      <dgm:t>
        <a:bodyPr/>
        <a:lstStyle/>
        <a:p>
          <a:endParaRPr lang="en-US"/>
        </a:p>
      </dgm:t>
    </dgm:pt>
    <dgm:pt modelId="{E255EEEB-C670-4A5B-9FC2-9E34F16D8F66}" type="pres">
      <dgm:prSet presAssocID="{C6C08F0B-2EF5-45B7-86E7-9EDD79F44C09}" presName="gear2srcNode" presStyleLbl="node1" presStyleIdx="1" presStyleCnt="3"/>
      <dgm:spPr/>
      <dgm:t>
        <a:bodyPr/>
        <a:lstStyle/>
        <a:p>
          <a:endParaRPr lang="en-US"/>
        </a:p>
      </dgm:t>
    </dgm:pt>
    <dgm:pt modelId="{50810DB4-4331-4A8A-A777-A5D59CDDBA3C}" type="pres">
      <dgm:prSet presAssocID="{C6C08F0B-2EF5-45B7-86E7-9EDD79F44C09}" presName="gear2dstNode" presStyleLbl="node1" presStyleIdx="1" presStyleCnt="3"/>
      <dgm:spPr/>
      <dgm:t>
        <a:bodyPr/>
        <a:lstStyle/>
        <a:p>
          <a:endParaRPr lang="en-US"/>
        </a:p>
      </dgm:t>
    </dgm:pt>
    <dgm:pt modelId="{EEF1C82D-E3A2-450C-B9CF-3D07C314A825}" type="pres">
      <dgm:prSet presAssocID="{1A2C5608-DFBC-4533-B6C6-E096B96F04FC}" presName="gear3" presStyleLbl="node1" presStyleIdx="2" presStyleCnt="3"/>
      <dgm:spPr/>
      <dgm:t>
        <a:bodyPr/>
        <a:lstStyle/>
        <a:p>
          <a:endParaRPr lang="en-US"/>
        </a:p>
      </dgm:t>
    </dgm:pt>
    <dgm:pt modelId="{911A52BD-2A49-4401-A5F6-7AE18EE3A810}" type="pres">
      <dgm:prSet presAssocID="{1A2C5608-DFBC-4533-B6C6-E096B96F04FC}" presName="gear3tx" presStyleLbl="node1" presStyleIdx="2" presStyleCnt="3">
        <dgm:presLayoutVars>
          <dgm:chMax val="1"/>
          <dgm:bulletEnabled val="1"/>
        </dgm:presLayoutVars>
      </dgm:prSet>
      <dgm:spPr/>
      <dgm:t>
        <a:bodyPr/>
        <a:lstStyle/>
        <a:p>
          <a:endParaRPr lang="en-US"/>
        </a:p>
      </dgm:t>
    </dgm:pt>
    <dgm:pt modelId="{5DA814D7-1BFB-452E-8F8E-F9CB6105DF5D}" type="pres">
      <dgm:prSet presAssocID="{1A2C5608-DFBC-4533-B6C6-E096B96F04FC}" presName="gear3srcNode" presStyleLbl="node1" presStyleIdx="2" presStyleCnt="3"/>
      <dgm:spPr/>
      <dgm:t>
        <a:bodyPr/>
        <a:lstStyle/>
        <a:p>
          <a:endParaRPr lang="en-US"/>
        </a:p>
      </dgm:t>
    </dgm:pt>
    <dgm:pt modelId="{505E9DAF-934A-4A37-9388-F6DD58992ED1}" type="pres">
      <dgm:prSet presAssocID="{1A2C5608-DFBC-4533-B6C6-E096B96F04FC}" presName="gear3dstNode" presStyleLbl="node1" presStyleIdx="2" presStyleCnt="3"/>
      <dgm:spPr/>
      <dgm:t>
        <a:bodyPr/>
        <a:lstStyle/>
        <a:p>
          <a:endParaRPr lang="en-US"/>
        </a:p>
      </dgm:t>
    </dgm:pt>
    <dgm:pt modelId="{AD5AD798-E6D5-494D-A05A-252AE6A9B96F}" type="pres">
      <dgm:prSet presAssocID="{A47126D6-BDA3-4EB3-93A8-109728E5E7C1}" presName="connector1" presStyleLbl="sibTrans2D1" presStyleIdx="0" presStyleCnt="3"/>
      <dgm:spPr/>
      <dgm:t>
        <a:bodyPr/>
        <a:lstStyle/>
        <a:p>
          <a:endParaRPr lang="en-US"/>
        </a:p>
      </dgm:t>
    </dgm:pt>
    <dgm:pt modelId="{C65F1423-2A3E-4346-8A21-B68255C03A3B}" type="pres">
      <dgm:prSet presAssocID="{B487185B-19B8-4667-B1F0-81E78CB5F8EF}" presName="connector2" presStyleLbl="sibTrans2D1" presStyleIdx="1" presStyleCnt="3"/>
      <dgm:spPr/>
      <dgm:t>
        <a:bodyPr/>
        <a:lstStyle/>
        <a:p>
          <a:endParaRPr lang="en-US"/>
        </a:p>
      </dgm:t>
    </dgm:pt>
    <dgm:pt modelId="{97AD4A94-C132-4D1B-86C2-4CAD5AF8CBF2}" type="pres">
      <dgm:prSet presAssocID="{239A64F2-6520-4A13-8BC4-0C500A75D474}" presName="connector3" presStyleLbl="sibTrans2D1" presStyleIdx="2" presStyleCnt="3"/>
      <dgm:spPr/>
      <dgm:t>
        <a:bodyPr/>
        <a:lstStyle/>
        <a:p>
          <a:endParaRPr lang="en-US"/>
        </a:p>
      </dgm:t>
    </dgm:pt>
  </dgm:ptLst>
  <dgm:cxnLst>
    <dgm:cxn modelId="{93A5E2C3-57C2-4138-B722-E6F78A1B4967}" type="presOf" srcId="{1A2C5608-DFBC-4533-B6C6-E096B96F04FC}" destId="{911A52BD-2A49-4401-A5F6-7AE18EE3A810}" srcOrd="1" destOrd="0" presId="urn:microsoft.com/office/officeart/2005/8/layout/gear1"/>
    <dgm:cxn modelId="{0F557EA3-73A1-426F-BC3F-ACD0DA407446}" srcId="{5F8A382D-F251-485B-9ED9-521BBDB52C27}" destId="{1A2C5608-DFBC-4533-B6C6-E096B96F04FC}" srcOrd="2" destOrd="0" parTransId="{5B19765D-FEA1-46B4-8B0C-F345BD54BE8F}" sibTransId="{239A64F2-6520-4A13-8BC4-0C500A75D474}"/>
    <dgm:cxn modelId="{25F45100-C7D1-4B84-98DE-B58F471688A7}" type="presOf" srcId="{5F8A382D-F251-485B-9ED9-521BBDB52C27}" destId="{47A1335A-8185-48CC-A158-2031E3E8A484}" srcOrd="0" destOrd="0" presId="urn:microsoft.com/office/officeart/2005/8/layout/gear1"/>
    <dgm:cxn modelId="{6375CEB5-CB55-4F6B-A7FD-B4DD8730B25F}" type="presOf" srcId="{1A2C5608-DFBC-4533-B6C6-E096B96F04FC}" destId="{EEF1C82D-E3A2-450C-B9CF-3D07C314A825}" srcOrd="0" destOrd="0" presId="urn:microsoft.com/office/officeart/2005/8/layout/gear1"/>
    <dgm:cxn modelId="{F26123D3-B651-44BB-9D71-32927075A639}" srcId="{5F8A382D-F251-485B-9ED9-521BBDB52C27}" destId="{652D5F6D-4A0F-4A3A-A81E-BF58A4AAD70F}" srcOrd="0" destOrd="0" parTransId="{BD8044CD-9E3D-4EEF-833A-DBC9ADBE0562}" sibTransId="{A47126D6-BDA3-4EB3-93A8-109728E5E7C1}"/>
    <dgm:cxn modelId="{7B294FD8-4A45-406D-A24F-F7285D6C3BBC}" type="presOf" srcId="{1A2C5608-DFBC-4533-B6C6-E096B96F04FC}" destId="{5DA814D7-1BFB-452E-8F8E-F9CB6105DF5D}" srcOrd="2" destOrd="0" presId="urn:microsoft.com/office/officeart/2005/8/layout/gear1"/>
    <dgm:cxn modelId="{A6AA9132-A690-4A98-ACE0-17FC98EF340A}" type="presOf" srcId="{A47126D6-BDA3-4EB3-93A8-109728E5E7C1}" destId="{AD5AD798-E6D5-494D-A05A-252AE6A9B96F}" srcOrd="0" destOrd="0" presId="urn:microsoft.com/office/officeart/2005/8/layout/gear1"/>
    <dgm:cxn modelId="{51A7111D-738E-4102-802F-98FB5B828F1B}" type="presOf" srcId="{652D5F6D-4A0F-4A3A-A81E-BF58A4AAD70F}" destId="{5FE2F9A8-22B4-44AF-BC72-20B3DCF89D92}" srcOrd="2" destOrd="0" presId="urn:microsoft.com/office/officeart/2005/8/layout/gear1"/>
    <dgm:cxn modelId="{66B5044C-C982-4BD7-AE4A-75D2D1E46423}" type="presOf" srcId="{1A2C5608-DFBC-4533-B6C6-E096B96F04FC}" destId="{505E9DAF-934A-4A37-9388-F6DD58992ED1}" srcOrd="3" destOrd="0" presId="urn:microsoft.com/office/officeart/2005/8/layout/gear1"/>
    <dgm:cxn modelId="{86817FBA-68F3-4AA9-A444-A8FF487FF369}" type="presOf" srcId="{C6C08F0B-2EF5-45B7-86E7-9EDD79F44C09}" destId="{E255EEEB-C670-4A5B-9FC2-9E34F16D8F66}" srcOrd="1" destOrd="0" presId="urn:microsoft.com/office/officeart/2005/8/layout/gear1"/>
    <dgm:cxn modelId="{80B55E28-6560-4F83-A054-5F9B89FAD8DB}" srcId="{5F8A382D-F251-485B-9ED9-521BBDB52C27}" destId="{C6C08F0B-2EF5-45B7-86E7-9EDD79F44C09}" srcOrd="1" destOrd="0" parTransId="{3E5B075D-4804-48CC-A1BE-E062C62A7EB4}" sibTransId="{B487185B-19B8-4667-B1F0-81E78CB5F8EF}"/>
    <dgm:cxn modelId="{70B5C7A6-5EB7-4601-AECD-264B424CED6B}" type="presOf" srcId="{C6C08F0B-2EF5-45B7-86E7-9EDD79F44C09}" destId="{50810DB4-4331-4A8A-A777-A5D59CDDBA3C}" srcOrd="2" destOrd="0" presId="urn:microsoft.com/office/officeart/2005/8/layout/gear1"/>
    <dgm:cxn modelId="{F7882BA8-6B57-45B0-BC21-FF2B6FAC92CF}" type="presOf" srcId="{239A64F2-6520-4A13-8BC4-0C500A75D474}" destId="{97AD4A94-C132-4D1B-86C2-4CAD5AF8CBF2}" srcOrd="0" destOrd="0" presId="urn:microsoft.com/office/officeart/2005/8/layout/gear1"/>
    <dgm:cxn modelId="{58FD854A-EA40-4FB5-9141-816BEEC6EE3D}" type="presOf" srcId="{B487185B-19B8-4667-B1F0-81E78CB5F8EF}" destId="{C65F1423-2A3E-4346-8A21-B68255C03A3B}" srcOrd="0" destOrd="0" presId="urn:microsoft.com/office/officeart/2005/8/layout/gear1"/>
    <dgm:cxn modelId="{2229545F-5EFA-4BF6-9409-9D873CADBD01}" type="presOf" srcId="{652D5F6D-4A0F-4A3A-A81E-BF58A4AAD70F}" destId="{6B1F7AF2-7D50-4C20-91A7-D6DD24ADA1E0}" srcOrd="0" destOrd="0" presId="urn:microsoft.com/office/officeart/2005/8/layout/gear1"/>
    <dgm:cxn modelId="{2F11812B-E5B0-4694-924D-5D7DD99438A3}" type="presOf" srcId="{652D5F6D-4A0F-4A3A-A81E-BF58A4AAD70F}" destId="{8133088B-4F52-44E1-8240-9CB654144E52}" srcOrd="1" destOrd="0" presId="urn:microsoft.com/office/officeart/2005/8/layout/gear1"/>
    <dgm:cxn modelId="{CF5266C3-FFA9-4D54-BD24-3A0569E46C42}" type="presOf" srcId="{C6C08F0B-2EF5-45B7-86E7-9EDD79F44C09}" destId="{FF6157B7-513E-4DBA-A6B5-1CDAE6BCCF25}" srcOrd="0" destOrd="0" presId="urn:microsoft.com/office/officeart/2005/8/layout/gear1"/>
    <dgm:cxn modelId="{DD88E605-D525-4F97-8A27-EDAB39CE3452}" srcId="{5F8A382D-F251-485B-9ED9-521BBDB52C27}" destId="{D6E0D45B-E477-46C4-83C5-1BB4F5EECC49}" srcOrd="3" destOrd="0" parTransId="{74288922-9100-4648-8B6A-EAC60D0879A2}" sibTransId="{208560E8-2410-4867-B719-626307E4C5A9}"/>
    <dgm:cxn modelId="{A343280A-E176-4F03-A531-2EBCC10518A1}" type="presParOf" srcId="{47A1335A-8185-48CC-A158-2031E3E8A484}" destId="{6B1F7AF2-7D50-4C20-91A7-D6DD24ADA1E0}" srcOrd="0" destOrd="0" presId="urn:microsoft.com/office/officeart/2005/8/layout/gear1"/>
    <dgm:cxn modelId="{21E6F1EC-8399-47A8-9D63-FBD2629B4858}" type="presParOf" srcId="{47A1335A-8185-48CC-A158-2031E3E8A484}" destId="{8133088B-4F52-44E1-8240-9CB654144E52}" srcOrd="1" destOrd="0" presId="urn:microsoft.com/office/officeart/2005/8/layout/gear1"/>
    <dgm:cxn modelId="{D76311AB-492D-4B13-ADCF-4BCB91449E27}" type="presParOf" srcId="{47A1335A-8185-48CC-A158-2031E3E8A484}" destId="{5FE2F9A8-22B4-44AF-BC72-20B3DCF89D92}" srcOrd="2" destOrd="0" presId="urn:microsoft.com/office/officeart/2005/8/layout/gear1"/>
    <dgm:cxn modelId="{80A0014F-0BED-477A-812D-96178D7573C3}" type="presParOf" srcId="{47A1335A-8185-48CC-A158-2031E3E8A484}" destId="{FF6157B7-513E-4DBA-A6B5-1CDAE6BCCF25}" srcOrd="3" destOrd="0" presId="urn:microsoft.com/office/officeart/2005/8/layout/gear1"/>
    <dgm:cxn modelId="{E0135E9F-7D6B-47A8-AE69-3D277D010BC7}" type="presParOf" srcId="{47A1335A-8185-48CC-A158-2031E3E8A484}" destId="{E255EEEB-C670-4A5B-9FC2-9E34F16D8F66}" srcOrd="4" destOrd="0" presId="urn:microsoft.com/office/officeart/2005/8/layout/gear1"/>
    <dgm:cxn modelId="{B6F5C099-EB98-494E-A6A0-AEBA4415D3DF}" type="presParOf" srcId="{47A1335A-8185-48CC-A158-2031E3E8A484}" destId="{50810DB4-4331-4A8A-A777-A5D59CDDBA3C}" srcOrd="5" destOrd="0" presId="urn:microsoft.com/office/officeart/2005/8/layout/gear1"/>
    <dgm:cxn modelId="{D2AE178C-F248-4EE6-9AE6-11F6C3498947}" type="presParOf" srcId="{47A1335A-8185-48CC-A158-2031E3E8A484}" destId="{EEF1C82D-E3A2-450C-B9CF-3D07C314A825}" srcOrd="6" destOrd="0" presId="urn:microsoft.com/office/officeart/2005/8/layout/gear1"/>
    <dgm:cxn modelId="{537CDBBC-E76E-4E77-91C6-4FB7026542C5}" type="presParOf" srcId="{47A1335A-8185-48CC-A158-2031E3E8A484}" destId="{911A52BD-2A49-4401-A5F6-7AE18EE3A810}" srcOrd="7" destOrd="0" presId="urn:microsoft.com/office/officeart/2005/8/layout/gear1"/>
    <dgm:cxn modelId="{7047CC71-DCC8-4408-8407-F0E6E26F8CEE}" type="presParOf" srcId="{47A1335A-8185-48CC-A158-2031E3E8A484}" destId="{5DA814D7-1BFB-452E-8F8E-F9CB6105DF5D}" srcOrd="8" destOrd="0" presId="urn:microsoft.com/office/officeart/2005/8/layout/gear1"/>
    <dgm:cxn modelId="{B97C01D0-CED8-471B-B213-95B5A78888BC}" type="presParOf" srcId="{47A1335A-8185-48CC-A158-2031E3E8A484}" destId="{505E9DAF-934A-4A37-9388-F6DD58992ED1}" srcOrd="9" destOrd="0" presId="urn:microsoft.com/office/officeart/2005/8/layout/gear1"/>
    <dgm:cxn modelId="{B8ED8E9F-20CC-4706-827A-22CB2C2BD3C1}" type="presParOf" srcId="{47A1335A-8185-48CC-A158-2031E3E8A484}" destId="{AD5AD798-E6D5-494D-A05A-252AE6A9B96F}" srcOrd="10" destOrd="0" presId="urn:microsoft.com/office/officeart/2005/8/layout/gear1"/>
    <dgm:cxn modelId="{88C75ACC-0F22-490E-AD2A-846493FBABD4}" type="presParOf" srcId="{47A1335A-8185-48CC-A158-2031E3E8A484}" destId="{C65F1423-2A3E-4346-8A21-B68255C03A3B}" srcOrd="11" destOrd="0" presId="urn:microsoft.com/office/officeart/2005/8/layout/gear1"/>
    <dgm:cxn modelId="{BDF1931F-600A-4210-9038-9A1D586403F1}" type="presParOf" srcId="{47A1335A-8185-48CC-A158-2031E3E8A484}" destId="{97AD4A94-C132-4D1B-86C2-4CAD5AF8CBF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9216E-72A3-4196-BA87-861DA24DDC69}" type="doc">
      <dgm:prSet loTypeId="urn:microsoft.com/office/officeart/2005/8/layout/matrix1" loCatId="matrix" qsTypeId="urn:microsoft.com/office/officeart/2005/8/quickstyle/3d3" qsCatId="3D" csTypeId="urn:microsoft.com/office/officeart/2005/8/colors/accent2_2" csCatId="accent2" phldr="1"/>
      <dgm:spPr/>
      <dgm:t>
        <a:bodyPr/>
        <a:lstStyle/>
        <a:p>
          <a:endParaRPr lang="en-US"/>
        </a:p>
      </dgm:t>
    </dgm:pt>
    <dgm:pt modelId="{57AAF077-559F-4F87-8A3B-3BEA2D839AC0}">
      <dgm:prSet phldrT="[Text]"/>
      <dgm:spPr/>
      <dgm:t>
        <a:bodyPr/>
        <a:lstStyle/>
        <a:p>
          <a:r>
            <a:rPr lang="en-US">
              <a:latin typeface="Aharoni" panose="02010803020104030203" pitchFamily="2" charset="-79"/>
              <a:cs typeface="Aharoni" panose="02010803020104030203" pitchFamily="2" charset="-79"/>
            </a:rPr>
            <a:t>BMCP</a:t>
          </a:r>
        </a:p>
      </dgm:t>
    </dgm:pt>
    <dgm:pt modelId="{AFC34109-E72D-4C82-9886-FB4BC1C584F8}" type="parTrans" cxnId="{B516F3AA-8657-4DB1-AEED-FDC6439A60BF}">
      <dgm:prSet/>
      <dgm:spPr/>
      <dgm:t>
        <a:bodyPr/>
        <a:lstStyle/>
        <a:p>
          <a:endParaRPr lang="en-US"/>
        </a:p>
      </dgm:t>
    </dgm:pt>
    <dgm:pt modelId="{69875475-0379-4650-815F-A190870506DB}" type="sibTrans" cxnId="{B516F3AA-8657-4DB1-AEED-FDC6439A60BF}">
      <dgm:prSet/>
      <dgm:spPr/>
      <dgm:t>
        <a:bodyPr/>
        <a:lstStyle/>
        <a:p>
          <a:endParaRPr lang="en-US"/>
        </a:p>
      </dgm:t>
    </dgm:pt>
    <dgm:pt modelId="{DE781B24-493B-4178-AF36-24731AA827E9}">
      <dgm:prSet phldrT="[Text]"/>
      <dgm:spPr/>
      <dgm:t>
        <a:bodyPr/>
        <a:lstStyle/>
        <a:p>
          <a:r>
            <a:rPr lang="en-US">
              <a:latin typeface="Aharoni" panose="02010803020104030203" pitchFamily="2" charset="-79"/>
              <a:cs typeface="Aharoni" panose="02010803020104030203" pitchFamily="2" charset="-79"/>
            </a:rPr>
            <a:t>Specialized Training</a:t>
          </a:r>
        </a:p>
      </dgm:t>
    </dgm:pt>
    <dgm:pt modelId="{D5789C25-B5B4-4175-B357-06B3F7212A42}" type="parTrans" cxnId="{F105A7B0-3BE9-4D23-8673-A0054066EEA5}">
      <dgm:prSet/>
      <dgm:spPr/>
      <dgm:t>
        <a:bodyPr/>
        <a:lstStyle/>
        <a:p>
          <a:endParaRPr lang="en-US"/>
        </a:p>
      </dgm:t>
    </dgm:pt>
    <dgm:pt modelId="{B4B72F83-8347-4FEF-925A-828D775379A4}" type="sibTrans" cxnId="{F105A7B0-3BE9-4D23-8673-A0054066EEA5}">
      <dgm:prSet/>
      <dgm:spPr/>
      <dgm:t>
        <a:bodyPr/>
        <a:lstStyle/>
        <a:p>
          <a:endParaRPr lang="en-US"/>
        </a:p>
      </dgm:t>
    </dgm:pt>
    <dgm:pt modelId="{1553A568-FD3A-491F-9EDE-020B461F1085}">
      <dgm:prSet phldrT="[Text]"/>
      <dgm:spPr/>
      <dgm:t>
        <a:bodyPr/>
        <a:lstStyle/>
        <a:p>
          <a:r>
            <a:rPr lang="en-US" dirty="0">
              <a:latin typeface="Aharoni" panose="02010803020104030203" pitchFamily="2" charset="-79"/>
              <a:cs typeface="Aharoni" panose="02010803020104030203" pitchFamily="2" charset="-79"/>
            </a:rPr>
            <a:t>Wrap around support services</a:t>
          </a:r>
        </a:p>
      </dgm:t>
    </dgm:pt>
    <dgm:pt modelId="{A876AA0D-848C-4115-A5C5-6FC6A93051CB}" type="parTrans" cxnId="{6CA3FC43-5731-4BFE-BC16-E6E90F1D0E85}">
      <dgm:prSet/>
      <dgm:spPr/>
      <dgm:t>
        <a:bodyPr/>
        <a:lstStyle/>
        <a:p>
          <a:endParaRPr lang="en-US"/>
        </a:p>
      </dgm:t>
    </dgm:pt>
    <dgm:pt modelId="{FD9510E6-7358-46FE-9B1B-B80CD39791BF}" type="sibTrans" cxnId="{6CA3FC43-5731-4BFE-BC16-E6E90F1D0E85}">
      <dgm:prSet/>
      <dgm:spPr/>
      <dgm:t>
        <a:bodyPr/>
        <a:lstStyle/>
        <a:p>
          <a:endParaRPr lang="en-US"/>
        </a:p>
      </dgm:t>
    </dgm:pt>
    <dgm:pt modelId="{0514DE75-B0F0-4C4D-A339-02E949F9A97F}">
      <dgm:prSet phldrT="[Text]"/>
      <dgm:spPr/>
      <dgm:t>
        <a:bodyPr/>
        <a:lstStyle/>
        <a:p>
          <a:r>
            <a:rPr lang="en-US">
              <a:latin typeface="Aharoni" panose="02010803020104030203" pitchFamily="2" charset="-79"/>
              <a:cs typeface="Aharoni" panose="02010803020104030203" pitchFamily="2" charset="-79"/>
            </a:rPr>
            <a:t>Stipends for Participants</a:t>
          </a:r>
        </a:p>
      </dgm:t>
    </dgm:pt>
    <dgm:pt modelId="{BDC0F156-E8F1-4B57-B11C-D2C9894351FA}" type="parTrans" cxnId="{A38FBF77-38F4-4E6A-9749-69FB39E8D515}">
      <dgm:prSet/>
      <dgm:spPr/>
      <dgm:t>
        <a:bodyPr/>
        <a:lstStyle/>
        <a:p>
          <a:endParaRPr lang="en-US"/>
        </a:p>
      </dgm:t>
    </dgm:pt>
    <dgm:pt modelId="{AB230BD3-6146-44C4-B58C-CE78F9FB622C}" type="sibTrans" cxnId="{A38FBF77-38F4-4E6A-9749-69FB39E8D515}">
      <dgm:prSet/>
      <dgm:spPr/>
      <dgm:t>
        <a:bodyPr/>
        <a:lstStyle/>
        <a:p>
          <a:endParaRPr lang="en-US"/>
        </a:p>
      </dgm:t>
    </dgm:pt>
    <dgm:pt modelId="{7CB9337A-290E-4FA2-8F97-0521822109CA}">
      <dgm:prSet phldrT="[Text]"/>
      <dgm:spPr/>
      <dgm:t>
        <a:bodyPr/>
        <a:lstStyle/>
        <a:p>
          <a:r>
            <a:rPr lang="en-US">
              <a:latin typeface="Aharoni" panose="02010803020104030203" pitchFamily="2" charset="-79"/>
              <a:cs typeface="Aharoni" panose="02010803020104030203" pitchFamily="2" charset="-79"/>
            </a:rPr>
            <a:t>Job matching and placement</a:t>
          </a:r>
        </a:p>
      </dgm:t>
    </dgm:pt>
    <dgm:pt modelId="{0EEE378E-FF43-499F-8C4C-3C9E83C7C4A6}" type="parTrans" cxnId="{681919A3-5B15-4FC1-8EF3-C5D28EAA9A61}">
      <dgm:prSet/>
      <dgm:spPr/>
      <dgm:t>
        <a:bodyPr/>
        <a:lstStyle/>
        <a:p>
          <a:endParaRPr lang="en-US"/>
        </a:p>
      </dgm:t>
    </dgm:pt>
    <dgm:pt modelId="{761E6518-5B29-4C83-AB4C-06711FF31A18}" type="sibTrans" cxnId="{681919A3-5B15-4FC1-8EF3-C5D28EAA9A61}">
      <dgm:prSet/>
      <dgm:spPr/>
      <dgm:t>
        <a:bodyPr/>
        <a:lstStyle/>
        <a:p>
          <a:endParaRPr lang="en-US"/>
        </a:p>
      </dgm:t>
    </dgm:pt>
    <dgm:pt modelId="{C55976BB-7B6E-443E-BF27-748531008B64}" type="pres">
      <dgm:prSet presAssocID="{6339216E-72A3-4196-BA87-861DA24DDC69}" presName="diagram" presStyleCnt="0">
        <dgm:presLayoutVars>
          <dgm:chMax val="1"/>
          <dgm:dir/>
          <dgm:animLvl val="ctr"/>
          <dgm:resizeHandles val="exact"/>
        </dgm:presLayoutVars>
      </dgm:prSet>
      <dgm:spPr/>
      <dgm:t>
        <a:bodyPr/>
        <a:lstStyle/>
        <a:p>
          <a:endParaRPr lang="en-US"/>
        </a:p>
      </dgm:t>
    </dgm:pt>
    <dgm:pt modelId="{2A2D2FC8-CF00-4DA7-B5F1-FA6F11E41F60}" type="pres">
      <dgm:prSet presAssocID="{6339216E-72A3-4196-BA87-861DA24DDC69}" presName="matrix" presStyleCnt="0"/>
      <dgm:spPr/>
    </dgm:pt>
    <dgm:pt modelId="{14ED3282-7FCD-498A-A485-45D0B625055A}" type="pres">
      <dgm:prSet presAssocID="{6339216E-72A3-4196-BA87-861DA24DDC69}" presName="tile1" presStyleLbl="node1" presStyleIdx="0" presStyleCnt="4"/>
      <dgm:spPr/>
      <dgm:t>
        <a:bodyPr/>
        <a:lstStyle/>
        <a:p>
          <a:endParaRPr lang="en-US"/>
        </a:p>
      </dgm:t>
    </dgm:pt>
    <dgm:pt modelId="{AFFAFBCE-FD9D-403E-AF64-28A69632F4E6}" type="pres">
      <dgm:prSet presAssocID="{6339216E-72A3-4196-BA87-861DA24DDC69}" presName="tile1text" presStyleLbl="node1" presStyleIdx="0" presStyleCnt="4">
        <dgm:presLayoutVars>
          <dgm:chMax val="0"/>
          <dgm:chPref val="0"/>
          <dgm:bulletEnabled val="1"/>
        </dgm:presLayoutVars>
      </dgm:prSet>
      <dgm:spPr/>
      <dgm:t>
        <a:bodyPr/>
        <a:lstStyle/>
        <a:p>
          <a:endParaRPr lang="en-US"/>
        </a:p>
      </dgm:t>
    </dgm:pt>
    <dgm:pt modelId="{6A6662C1-F695-4CA9-B419-3EFFA7A96D3F}" type="pres">
      <dgm:prSet presAssocID="{6339216E-72A3-4196-BA87-861DA24DDC69}" presName="tile2" presStyleLbl="node1" presStyleIdx="1" presStyleCnt="4"/>
      <dgm:spPr/>
      <dgm:t>
        <a:bodyPr/>
        <a:lstStyle/>
        <a:p>
          <a:endParaRPr lang="en-US"/>
        </a:p>
      </dgm:t>
    </dgm:pt>
    <dgm:pt modelId="{86D8D21E-AD0D-44EA-8485-74E125C9ADC2}" type="pres">
      <dgm:prSet presAssocID="{6339216E-72A3-4196-BA87-861DA24DDC69}" presName="tile2text" presStyleLbl="node1" presStyleIdx="1" presStyleCnt="4">
        <dgm:presLayoutVars>
          <dgm:chMax val="0"/>
          <dgm:chPref val="0"/>
          <dgm:bulletEnabled val="1"/>
        </dgm:presLayoutVars>
      </dgm:prSet>
      <dgm:spPr/>
      <dgm:t>
        <a:bodyPr/>
        <a:lstStyle/>
        <a:p>
          <a:endParaRPr lang="en-US"/>
        </a:p>
      </dgm:t>
    </dgm:pt>
    <dgm:pt modelId="{ECA0D5D4-C8C7-4F53-95E5-A309BA25560A}" type="pres">
      <dgm:prSet presAssocID="{6339216E-72A3-4196-BA87-861DA24DDC69}" presName="tile3" presStyleLbl="node1" presStyleIdx="2" presStyleCnt="4"/>
      <dgm:spPr/>
      <dgm:t>
        <a:bodyPr/>
        <a:lstStyle/>
        <a:p>
          <a:endParaRPr lang="en-US"/>
        </a:p>
      </dgm:t>
    </dgm:pt>
    <dgm:pt modelId="{FA80CBA2-39B5-4F47-B9D4-594D84ABDD74}" type="pres">
      <dgm:prSet presAssocID="{6339216E-72A3-4196-BA87-861DA24DDC69}" presName="tile3text" presStyleLbl="node1" presStyleIdx="2" presStyleCnt="4">
        <dgm:presLayoutVars>
          <dgm:chMax val="0"/>
          <dgm:chPref val="0"/>
          <dgm:bulletEnabled val="1"/>
        </dgm:presLayoutVars>
      </dgm:prSet>
      <dgm:spPr/>
      <dgm:t>
        <a:bodyPr/>
        <a:lstStyle/>
        <a:p>
          <a:endParaRPr lang="en-US"/>
        </a:p>
      </dgm:t>
    </dgm:pt>
    <dgm:pt modelId="{22130D2E-748C-49C8-95BB-03EA1F136723}" type="pres">
      <dgm:prSet presAssocID="{6339216E-72A3-4196-BA87-861DA24DDC69}" presName="tile4" presStyleLbl="node1" presStyleIdx="3" presStyleCnt="4"/>
      <dgm:spPr/>
      <dgm:t>
        <a:bodyPr/>
        <a:lstStyle/>
        <a:p>
          <a:endParaRPr lang="en-US"/>
        </a:p>
      </dgm:t>
    </dgm:pt>
    <dgm:pt modelId="{2B0ADDD7-850E-4F26-AFAE-87B2F6D2CC06}" type="pres">
      <dgm:prSet presAssocID="{6339216E-72A3-4196-BA87-861DA24DDC69}" presName="tile4text" presStyleLbl="node1" presStyleIdx="3" presStyleCnt="4">
        <dgm:presLayoutVars>
          <dgm:chMax val="0"/>
          <dgm:chPref val="0"/>
          <dgm:bulletEnabled val="1"/>
        </dgm:presLayoutVars>
      </dgm:prSet>
      <dgm:spPr/>
      <dgm:t>
        <a:bodyPr/>
        <a:lstStyle/>
        <a:p>
          <a:endParaRPr lang="en-US"/>
        </a:p>
      </dgm:t>
    </dgm:pt>
    <dgm:pt modelId="{75834230-0590-42F0-B51B-D9D2B8E213AF}" type="pres">
      <dgm:prSet presAssocID="{6339216E-72A3-4196-BA87-861DA24DDC69}" presName="centerTile" presStyleLbl="fgShp" presStyleIdx="0" presStyleCnt="1">
        <dgm:presLayoutVars>
          <dgm:chMax val="0"/>
          <dgm:chPref val="0"/>
        </dgm:presLayoutVars>
      </dgm:prSet>
      <dgm:spPr/>
      <dgm:t>
        <a:bodyPr/>
        <a:lstStyle/>
        <a:p>
          <a:endParaRPr lang="en-US"/>
        </a:p>
      </dgm:t>
    </dgm:pt>
  </dgm:ptLst>
  <dgm:cxnLst>
    <dgm:cxn modelId="{6CA3FC43-5731-4BFE-BC16-E6E90F1D0E85}" srcId="{57AAF077-559F-4F87-8A3B-3BEA2D839AC0}" destId="{1553A568-FD3A-491F-9EDE-020B461F1085}" srcOrd="1" destOrd="0" parTransId="{A876AA0D-848C-4115-A5C5-6FC6A93051CB}" sibTransId="{FD9510E6-7358-46FE-9B1B-B80CD39791BF}"/>
    <dgm:cxn modelId="{5D63C93B-C7EF-45DA-A020-89144F502407}" type="presOf" srcId="{57AAF077-559F-4F87-8A3B-3BEA2D839AC0}" destId="{75834230-0590-42F0-B51B-D9D2B8E213AF}" srcOrd="0" destOrd="0" presId="urn:microsoft.com/office/officeart/2005/8/layout/matrix1"/>
    <dgm:cxn modelId="{F137E600-23F8-41B1-869F-C48DA67F817C}" type="presOf" srcId="{DE781B24-493B-4178-AF36-24731AA827E9}" destId="{AFFAFBCE-FD9D-403E-AF64-28A69632F4E6}" srcOrd="1" destOrd="0" presId="urn:microsoft.com/office/officeart/2005/8/layout/matrix1"/>
    <dgm:cxn modelId="{28D1D28E-6ADA-45F6-B600-2A25DF31818A}" type="presOf" srcId="{1553A568-FD3A-491F-9EDE-020B461F1085}" destId="{6A6662C1-F695-4CA9-B419-3EFFA7A96D3F}" srcOrd="0" destOrd="0" presId="urn:microsoft.com/office/officeart/2005/8/layout/matrix1"/>
    <dgm:cxn modelId="{A38FBF77-38F4-4E6A-9749-69FB39E8D515}" srcId="{57AAF077-559F-4F87-8A3B-3BEA2D839AC0}" destId="{0514DE75-B0F0-4C4D-A339-02E949F9A97F}" srcOrd="2" destOrd="0" parTransId="{BDC0F156-E8F1-4B57-B11C-D2C9894351FA}" sibTransId="{AB230BD3-6146-44C4-B58C-CE78F9FB622C}"/>
    <dgm:cxn modelId="{75E401BD-7C37-40EC-B8F3-DE0B974DEB7C}" type="presOf" srcId="{1553A568-FD3A-491F-9EDE-020B461F1085}" destId="{86D8D21E-AD0D-44EA-8485-74E125C9ADC2}" srcOrd="1" destOrd="0" presId="urn:microsoft.com/office/officeart/2005/8/layout/matrix1"/>
    <dgm:cxn modelId="{E90EA0A8-05F9-45E1-8042-08E7F560F89C}" type="presOf" srcId="{7CB9337A-290E-4FA2-8F97-0521822109CA}" destId="{2B0ADDD7-850E-4F26-AFAE-87B2F6D2CC06}" srcOrd="1" destOrd="0" presId="urn:microsoft.com/office/officeart/2005/8/layout/matrix1"/>
    <dgm:cxn modelId="{681919A3-5B15-4FC1-8EF3-C5D28EAA9A61}" srcId="{57AAF077-559F-4F87-8A3B-3BEA2D839AC0}" destId="{7CB9337A-290E-4FA2-8F97-0521822109CA}" srcOrd="3" destOrd="0" parTransId="{0EEE378E-FF43-499F-8C4C-3C9E83C7C4A6}" sibTransId="{761E6518-5B29-4C83-AB4C-06711FF31A18}"/>
    <dgm:cxn modelId="{F105A7B0-3BE9-4D23-8673-A0054066EEA5}" srcId="{57AAF077-559F-4F87-8A3B-3BEA2D839AC0}" destId="{DE781B24-493B-4178-AF36-24731AA827E9}" srcOrd="0" destOrd="0" parTransId="{D5789C25-B5B4-4175-B357-06B3F7212A42}" sibTransId="{B4B72F83-8347-4FEF-925A-828D775379A4}"/>
    <dgm:cxn modelId="{ABB8305D-70C4-4E1C-8C4D-8456F5225EA1}" type="presOf" srcId="{DE781B24-493B-4178-AF36-24731AA827E9}" destId="{14ED3282-7FCD-498A-A485-45D0B625055A}" srcOrd="0" destOrd="0" presId="urn:microsoft.com/office/officeart/2005/8/layout/matrix1"/>
    <dgm:cxn modelId="{ADB10771-D7E4-4015-9014-DB01638490FE}" type="presOf" srcId="{6339216E-72A3-4196-BA87-861DA24DDC69}" destId="{C55976BB-7B6E-443E-BF27-748531008B64}" srcOrd="0" destOrd="0" presId="urn:microsoft.com/office/officeart/2005/8/layout/matrix1"/>
    <dgm:cxn modelId="{9A3D65D8-3AC2-4720-8A4D-03AC0E631CD1}" type="presOf" srcId="{7CB9337A-290E-4FA2-8F97-0521822109CA}" destId="{22130D2E-748C-49C8-95BB-03EA1F136723}" srcOrd="0" destOrd="0" presId="urn:microsoft.com/office/officeart/2005/8/layout/matrix1"/>
    <dgm:cxn modelId="{456CFF78-CCF2-409A-87CC-585EF6901103}" type="presOf" srcId="{0514DE75-B0F0-4C4D-A339-02E949F9A97F}" destId="{FA80CBA2-39B5-4F47-B9D4-594D84ABDD74}" srcOrd="1" destOrd="0" presId="urn:microsoft.com/office/officeart/2005/8/layout/matrix1"/>
    <dgm:cxn modelId="{9077ACD3-B9D1-4C44-A0DF-8F091D91FCCA}" type="presOf" srcId="{0514DE75-B0F0-4C4D-A339-02E949F9A97F}" destId="{ECA0D5D4-C8C7-4F53-95E5-A309BA25560A}" srcOrd="0" destOrd="0" presId="urn:microsoft.com/office/officeart/2005/8/layout/matrix1"/>
    <dgm:cxn modelId="{B516F3AA-8657-4DB1-AEED-FDC6439A60BF}" srcId="{6339216E-72A3-4196-BA87-861DA24DDC69}" destId="{57AAF077-559F-4F87-8A3B-3BEA2D839AC0}" srcOrd="0" destOrd="0" parTransId="{AFC34109-E72D-4C82-9886-FB4BC1C584F8}" sibTransId="{69875475-0379-4650-815F-A190870506DB}"/>
    <dgm:cxn modelId="{5BD44F7C-7945-4441-B3F5-11CE01509511}" type="presParOf" srcId="{C55976BB-7B6E-443E-BF27-748531008B64}" destId="{2A2D2FC8-CF00-4DA7-B5F1-FA6F11E41F60}" srcOrd="0" destOrd="0" presId="urn:microsoft.com/office/officeart/2005/8/layout/matrix1"/>
    <dgm:cxn modelId="{B5DC46A7-19D0-41D6-B791-836059ED1753}" type="presParOf" srcId="{2A2D2FC8-CF00-4DA7-B5F1-FA6F11E41F60}" destId="{14ED3282-7FCD-498A-A485-45D0B625055A}" srcOrd="0" destOrd="0" presId="urn:microsoft.com/office/officeart/2005/8/layout/matrix1"/>
    <dgm:cxn modelId="{C4B5319E-28D6-4329-9D62-3116B8A4DBDA}" type="presParOf" srcId="{2A2D2FC8-CF00-4DA7-B5F1-FA6F11E41F60}" destId="{AFFAFBCE-FD9D-403E-AF64-28A69632F4E6}" srcOrd="1" destOrd="0" presId="urn:microsoft.com/office/officeart/2005/8/layout/matrix1"/>
    <dgm:cxn modelId="{3E5C8EDB-00EC-4296-A4A1-E8DE216802E2}" type="presParOf" srcId="{2A2D2FC8-CF00-4DA7-B5F1-FA6F11E41F60}" destId="{6A6662C1-F695-4CA9-B419-3EFFA7A96D3F}" srcOrd="2" destOrd="0" presId="urn:microsoft.com/office/officeart/2005/8/layout/matrix1"/>
    <dgm:cxn modelId="{F02D4ADE-4BD8-4774-9387-EE7971309596}" type="presParOf" srcId="{2A2D2FC8-CF00-4DA7-B5F1-FA6F11E41F60}" destId="{86D8D21E-AD0D-44EA-8485-74E125C9ADC2}" srcOrd="3" destOrd="0" presId="urn:microsoft.com/office/officeart/2005/8/layout/matrix1"/>
    <dgm:cxn modelId="{441B1F92-40E4-4094-81D7-98991FEA2BB5}" type="presParOf" srcId="{2A2D2FC8-CF00-4DA7-B5F1-FA6F11E41F60}" destId="{ECA0D5D4-C8C7-4F53-95E5-A309BA25560A}" srcOrd="4" destOrd="0" presId="urn:microsoft.com/office/officeart/2005/8/layout/matrix1"/>
    <dgm:cxn modelId="{9DF08D01-14FF-486D-BAA1-E53A52CF4AED}" type="presParOf" srcId="{2A2D2FC8-CF00-4DA7-B5F1-FA6F11E41F60}" destId="{FA80CBA2-39B5-4F47-B9D4-594D84ABDD74}" srcOrd="5" destOrd="0" presId="urn:microsoft.com/office/officeart/2005/8/layout/matrix1"/>
    <dgm:cxn modelId="{E8AC088D-6FC9-49C9-8ABC-66079EB2FB8E}" type="presParOf" srcId="{2A2D2FC8-CF00-4DA7-B5F1-FA6F11E41F60}" destId="{22130D2E-748C-49C8-95BB-03EA1F136723}" srcOrd="6" destOrd="0" presId="urn:microsoft.com/office/officeart/2005/8/layout/matrix1"/>
    <dgm:cxn modelId="{4FA1294D-79CF-4872-8016-EEBDA41263FA}" type="presParOf" srcId="{2A2D2FC8-CF00-4DA7-B5F1-FA6F11E41F60}" destId="{2B0ADDD7-850E-4F26-AFAE-87B2F6D2CC06}" srcOrd="7" destOrd="0" presId="urn:microsoft.com/office/officeart/2005/8/layout/matrix1"/>
    <dgm:cxn modelId="{687AE060-CEE4-4CCA-B8F3-C21BB7295B7A}" type="presParOf" srcId="{C55976BB-7B6E-443E-BF27-748531008B64}" destId="{75834230-0590-42F0-B51B-D9D2B8E213A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F7AF2-7D50-4C20-91A7-D6DD24ADA1E0}">
      <dsp:nvSpPr>
        <dsp:cNvPr id="0" name=""/>
        <dsp:cNvSpPr/>
      </dsp:nvSpPr>
      <dsp:spPr>
        <a:xfrm>
          <a:off x="2816292" y="2438400"/>
          <a:ext cx="2980266" cy="298026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COLLABORATION</a:t>
          </a:r>
        </a:p>
      </dsp:txBody>
      <dsp:txXfrm>
        <a:off x="3415458" y="3136513"/>
        <a:ext cx="1781934" cy="1531918"/>
      </dsp:txXfrm>
    </dsp:sp>
    <dsp:sp modelId="{FF6157B7-513E-4DBA-A6B5-1CDAE6BCCF25}">
      <dsp:nvSpPr>
        <dsp:cNvPr id="0" name=""/>
        <dsp:cNvSpPr/>
      </dsp:nvSpPr>
      <dsp:spPr>
        <a:xfrm>
          <a:off x="1082318" y="1733973"/>
          <a:ext cx="2167466" cy="216746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SHARING</a:t>
          </a:r>
        </a:p>
      </dsp:txBody>
      <dsp:txXfrm>
        <a:off x="1627984" y="2282937"/>
        <a:ext cx="1076134" cy="1069538"/>
      </dsp:txXfrm>
    </dsp:sp>
    <dsp:sp modelId="{EEF1C82D-E3A2-450C-B9CF-3D07C314A825}">
      <dsp:nvSpPr>
        <dsp:cNvPr id="0" name=""/>
        <dsp:cNvSpPr/>
      </dsp:nvSpPr>
      <dsp:spPr>
        <a:xfrm rot="20700000">
          <a:off x="2296321" y="238642"/>
          <a:ext cx="2123675" cy="21236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IMPROVED ACCESS</a:t>
          </a:r>
        </a:p>
      </dsp:txBody>
      <dsp:txXfrm rot="-20700000">
        <a:off x="2762105" y="704426"/>
        <a:ext cx="1192106" cy="1192106"/>
      </dsp:txXfrm>
    </dsp:sp>
    <dsp:sp modelId="{AD5AD798-E6D5-494D-A05A-252AE6A9B96F}">
      <dsp:nvSpPr>
        <dsp:cNvPr id="0" name=""/>
        <dsp:cNvSpPr/>
      </dsp:nvSpPr>
      <dsp:spPr>
        <a:xfrm>
          <a:off x="2600802"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5F1423-2A3E-4346-8A21-B68255C03A3B}">
      <dsp:nvSpPr>
        <dsp:cNvPr id="0" name=""/>
        <dsp:cNvSpPr/>
      </dsp:nvSpPr>
      <dsp:spPr>
        <a:xfrm>
          <a:off x="698464"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AD4A94-C132-4D1B-86C2-4CAD5AF8CBF2}">
      <dsp:nvSpPr>
        <dsp:cNvPr id="0" name=""/>
        <dsp:cNvSpPr/>
      </dsp:nvSpPr>
      <dsp:spPr>
        <a:xfrm>
          <a:off x="1805093"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3282-7FCD-498A-A485-45D0B625055A}">
      <dsp:nvSpPr>
        <dsp:cNvPr id="0" name=""/>
        <dsp:cNvSpPr/>
      </dsp:nvSpPr>
      <dsp:spPr>
        <a:xfrm rot="16200000">
          <a:off x="563204" y="-563204"/>
          <a:ext cx="1438423" cy="2564831"/>
        </a:xfrm>
        <a:prstGeom prst="round1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a:latin typeface="Aharoni" panose="02010803020104030203" pitchFamily="2" charset="-79"/>
              <a:cs typeface="Aharoni" panose="02010803020104030203" pitchFamily="2" charset="-79"/>
            </a:rPr>
            <a:t>Specialized Training</a:t>
          </a:r>
        </a:p>
      </dsp:txBody>
      <dsp:txXfrm rot="5400000">
        <a:off x="0" y="0"/>
        <a:ext cx="2564831" cy="1078817"/>
      </dsp:txXfrm>
    </dsp:sp>
    <dsp:sp modelId="{6A6662C1-F695-4CA9-B419-3EFFA7A96D3F}">
      <dsp:nvSpPr>
        <dsp:cNvPr id="0" name=""/>
        <dsp:cNvSpPr/>
      </dsp:nvSpPr>
      <dsp:spPr>
        <a:xfrm>
          <a:off x="2564831" y="0"/>
          <a:ext cx="2564831" cy="1438423"/>
        </a:xfrm>
        <a:prstGeom prst="round1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Aharoni" panose="02010803020104030203" pitchFamily="2" charset="-79"/>
              <a:cs typeface="Aharoni" panose="02010803020104030203" pitchFamily="2" charset="-79"/>
            </a:rPr>
            <a:t>Wrap around support services</a:t>
          </a:r>
        </a:p>
      </dsp:txBody>
      <dsp:txXfrm>
        <a:off x="2564831" y="0"/>
        <a:ext cx="2564831" cy="1078817"/>
      </dsp:txXfrm>
    </dsp:sp>
    <dsp:sp modelId="{ECA0D5D4-C8C7-4F53-95E5-A309BA25560A}">
      <dsp:nvSpPr>
        <dsp:cNvPr id="0" name=""/>
        <dsp:cNvSpPr/>
      </dsp:nvSpPr>
      <dsp:spPr>
        <a:xfrm rot="10800000">
          <a:off x="0" y="1438423"/>
          <a:ext cx="2564831" cy="1438423"/>
        </a:xfrm>
        <a:prstGeom prst="round1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a:latin typeface="Aharoni" panose="02010803020104030203" pitchFamily="2" charset="-79"/>
              <a:cs typeface="Aharoni" panose="02010803020104030203" pitchFamily="2" charset="-79"/>
            </a:rPr>
            <a:t>Stipends for Participants</a:t>
          </a:r>
        </a:p>
      </dsp:txBody>
      <dsp:txXfrm rot="10800000">
        <a:off x="0" y="1798028"/>
        <a:ext cx="2564831" cy="1078817"/>
      </dsp:txXfrm>
    </dsp:sp>
    <dsp:sp modelId="{22130D2E-748C-49C8-95BB-03EA1F136723}">
      <dsp:nvSpPr>
        <dsp:cNvPr id="0" name=""/>
        <dsp:cNvSpPr/>
      </dsp:nvSpPr>
      <dsp:spPr>
        <a:xfrm rot="5400000">
          <a:off x="3128035" y="875218"/>
          <a:ext cx="1438423" cy="2564831"/>
        </a:xfrm>
        <a:prstGeom prst="round1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a:latin typeface="Aharoni" panose="02010803020104030203" pitchFamily="2" charset="-79"/>
              <a:cs typeface="Aharoni" panose="02010803020104030203" pitchFamily="2" charset="-79"/>
            </a:rPr>
            <a:t>Job matching and placement</a:t>
          </a:r>
        </a:p>
      </dsp:txBody>
      <dsp:txXfrm rot="-5400000">
        <a:off x="2564831" y="1798028"/>
        <a:ext cx="2564831" cy="1078817"/>
      </dsp:txXfrm>
    </dsp:sp>
    <dsp:sp modelId="{75834230-0590-42F0-B51B-D9D2B8E213AF}">
      <dsp:nvSpPr>
        <dsp:cNvPr id="0" name=""/>
        <dsp:cNvSpPr/>
      </dsp:nvSpPr>
      <dsp:spPr>
        <a:xfrm>
          <a:off x="1795382" y="1078817"/>
          <a:ext cx="1538898" cy="719211"/>
        </a:xfrm>
        <a:prstGeom prst="roundRect">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latin typeface="Aharoni" panose="02010803020104030203" pitchFamily="2" charset="-79"/>
              <a:cs typeface="Aharoni" panose="02010803020104030203" pitchFamily="2" charset="-79"/>
            </a:rPr>
            <a:t>BMCP</a:t>
          </a:r>
        </a:p>
      </dsp:txBody>
      <dsp:txXfrm>
        <a:off x="1830491" y="1113926"/>
        <a:ext cx="1468680" cy="64899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01608-11B1-47DC-991A-26196EA3AC7B}"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82F89-2484-4789-8CE7-6425BCE3F53A}" type="slidenum">
              <a:rPr lang="en-US" smtClean="0"/>
              <a:t>‹#›</a:t>
            </a:fld>
            <a:endParaRPr lang="en-US"/>
          </a:p>
        </p:txBody>
      </p:sp>
    </p:spTree>
    <p:extLst>
      <p:ext uri="{BB962C8B-B14F-4D97-AF65-F5344CB8AC3E}">
        <p14:creationId xmlns:p14="http://schemas.microsoft.com/office/powerpoint/2010/main" val="99561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endParaRPr lang="en-US" sz="1800" dirty="0">
              <a:cs typeface="Calibri" panose="020F0502020204030204"/>
            </a:endParaRPr>
          </a:p>
        </p:txBody>
      </p:sp>
      <p:sp>
        <p:nvSpPr>
          <p:cNvPr id="4" name="Slide Number Placeholder 3"/>
          <p:cNvSpPr>
            <a:spLocks noGrp="1"/>
          </p:cNvSpPr>
          <p:nvPr>
            <p:ph type="sldNum" sz="quarter" idx="5"/>
          </p:nvPr>
        </p:nvSpPr>
        <p:spPr/>
        <p:txBody>
          <a:bodyPr/>
          <a:lstStyle/>
          <a:p>
            <a:fld id="{07A48D7B-BDD3-4583-93C0-1723D5F51E62}" type="slidenum">
              <a:rPr lang="en-US" smtClean="0"/>
              <a:t>1</a:t>
            </a:fld>
            <a:endParaRPr lang="en-US"/>
          </a:p>
        </p:txBody>
      </p:sp>
    </p:spTree>
    <p:extLst>
      <p:ext uri="{BB962C8B-B14F-4D97-AF65-F5344CB8AC3E}">
        <p14:creationId xmlns:p14="http://schemas.microsoft.com/office/powerpoint/2010/main" val="2638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2F89-2484-4789-8CE7-6425BCE3F53A}" type="slidenum">
              <a:rPr lang="en-US" smtClean="0"/>
              <a:t>4</a:t>
            </a:fld>
            <a:endParaRPr lang="en-US"/>
          </a:p>
        </p:txBody>
      </p:sp>
    </p:spTree>
    <p:extLst>
      <p:ext uri="{BB962C8B-B14F-4D97-AF65-F5344CB8AC3E}">
        <p14:creationId xmlns:p14="http://schemas.microsoft.com/office/powerpoint/2010/main" val="363589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2F89-2484-4789-8CE7-6425BCE3F53A}" type="slidenum">
              <a:rPr lang="en-US" smtClean="0"/>
              <a:t>5</a:t>
            </a:fld>
            <a:endParaRPr lang="en-US"/>
          </a:p>
        </p:txBody>
      </p:sp>
    </p:spTree>
    <p:extLst>
      <p:ext uri="{BB962C8B-B14F-4D97-AF65-F5344CB8AC3E}">
        <p14:creationId xmlns:p14="http://schemas.microsoft.com/office/powerpoint/2010/main" val="152722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2F89-2484-4789-8CE7-6425BCE3F53A}" type="slidenum">
              <a:rPr lang="en-US" smtClean="0"/>
              <a:t>8</a:t>
            </a:fld>
            <a:endParaRPr lang="en-US"/>
          </a:p>
        </p:txBody>
      </p:sp>
    </p:spTree>
    <p:extLst>
      <p:ext uri="{BB962C8B-B14F-4D97-AF65-F5344CB8AC3E}">
        <p14:creationId xmlns:p14="http://schemas.microsoft.com/office/powerpoint/2010/main" val="39559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2F89-2484-4789-8CE7-6425BCE3F53A}" type="slidenum">
              <a:rPr lang="en-US" smtClean="0"/>
              <a:t>9</a:t>
            </a:fld>
            <a:endParaRPr lang="en-US"/>
          </a:p>
        </p:txBody>
      </p:sp>
    </p:spTree>
    <p:extLst>
      <p:ext uri="{BB962C8B-B14F-4D97-AF65-F5344CB8AC3E}">
        <p14:creationId xmlns:p14="http://schemas.microsoft.com/office/powerpoint/2010/main" val="91400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82F89-2484-4789-8CE7-6425BCE3F53A}" type="slidenum">
              <a:rPr lang="en-US" smtClean="0"/>
              <a:t>10</a:t>
            </a:fld>
            <a:endParaRPr lang="en-US"/>
          </a:p>
        </p:txBody>
      </p:sp>
    </p:spTree>
    <p:extLst>
      <p:ext uri="{BB962C8B-B14F-4D97-AF65-F5344CB8AC3E}">
        <p14:creationId xmlns:p14="http://schemas.microsoft.com/office/powerpoint/2010/main" val="197147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endParaRPr lang="en-US" sz="1800" dirty="0">
              <a:cs typeface="Calibri" panose="020F0502020204030204"/>
            </a:endParaRPr>
          </a:p>
        </p:txBody>
      </p:sp>
      <p:sp>
        <p:nvSpPr>
          <p:cNvPr id="4" name="Slide Number Placeholder 3"/>
          <p:cNvSpPr>
            <a:spLocks noGrp="1"/>
          </p:cNvSpPr>
          <p:nvPr>
            <p:ph type="sldNum" sz="quarter" idx="5"/>
          </p:nvPr>
        </p:nvSpPr>
        <p:spPr/>
        <p:txBody>
          <a:bodyPr/>
          <a:lstStyle/>
          <a:p>
            <a:fld id="{07A48D7B-BDD3-4583-93C0-1723D5F51E62}" type="slidenum">
              <a:rPr lang="en-US" smtClean="0"/>
              <a:t>13</a:t>
            </a:fld>
            <a:endParaRPr lang="en-US"/>
          </a:p>
        </p:txBody>
      </p:sp>
    </p:spTree>
    <p:extLst>
      <p:ext uri="{BB962C8B-B14F-4D97-AF65-F5344CB8AC3E}">
        <p14:creationId xmlns:p14="http://schemas.microsoft.com/office/powerpoint/2010/main" val="37968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7229A-38F5-4966-B97C-4236B423E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86B1C4C-CA22-4253-8DCE-E1EBB9052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30421E-A999-4B52-92D0-316D44408F74}"/>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0E27E61E-E777-4F91-B23E-C8DFFE541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A94C53-98B0-4C9D-B26C-6EB4BDF8940D}"/>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420281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9F9E2-3EE8-43F1-8C56-DBD831CCD8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EFA666-8835-4AC1-8451-2E310D559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5DA80-DD20-4044-A288-46825E1CEB9D}"/>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40F502BE-C5BC-4188-802C-993848D7E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B8FAC6-7E80-4E19-98EF-70A3243DBE81}"/>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34448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FF7DB8-0F8A-48A7-9653-517B4279C7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D04C30-B0F4-444B-83F9-C468B190B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ACEA2-08FB-4789-9A29-887A50E42FCD}"/>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24935138-8352-4864-BD2B-9D27EF525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AD2B9B-FCE4-40CB-A7C9-B0FF17AE33A5}"/>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355952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04557-56C3-40B7-BC8F-EF8606EE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87D536-303D-4D3A-B9E2-84C1D1B316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C7A88B-42A6-432D-B4AC-2C3CF8167782}"/>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CFF1E1D1-DACE-47DD-BEF5-E7719E7A4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B7F6CF-1066-4AD3-8A50-3DE6495E88DF}"/>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79782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C6FE8-9185-44E7-94FB-B72539DA1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6DF65E-556C-486D-8264-3174D03C7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2582DC-100B-4945-8FEC-914E9BC71AC1}"/>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61E7C4A3-0C22-4128-B26C-21DB9589A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DC1035-BDD2-48AE-BA03-E8117D4781F2}"/>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416164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79156-A5B6-4A94-BC70-705CD0952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8F909E-5CB4-4FBE-B8B2-182475308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898C110-54C2-46C7-9FCD-C3E63DFD15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E24EE3-3086-495B-A740-3C21D4E41D70}"/>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6" name="Footer Placeholder 5">
            <a:extLst>
              <a:ext uri="{FF2B5EF4-FFF2-40B4-BE49-F238E27FC236}">
                <a16:creationId xmlns:a16="http://schemas.microsoft.com/office/drawing/2014/main" xmlns="" id="{D6FF300C-FE27-486B-AF0B-AA95BBE8D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095D2D-5DC0-4DB1-8CEE-8A17837F67FA}"/>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227519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5AA46-62D3-4B0C-96CC-D5E23885F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E45C34E-8C40-492F-82D5-54E944ACE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1F2ABA-E253-4F61-9561-53EB21FD2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CD5D845-D703-4429-9E7C-82F8779C3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DFCBD-BB28-472F-9387-CE02F18D0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17627E-AA4B-469D-B091-5FBC73E63CB3}"/>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8" name="Footer Placeholder 7">
            <a:extLst>
              <a:ext uri="{FF2B5EF4-FFF2-40B4-BE49-F238E27FC236}">
                <a16:creationId xmlns:a16="http://schemas.microsoft.com/office/drawing/2014/main" xmlns="" id="{A68DB307-52D9-4BED-B79B-A5EF403B9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A4567B8-156D-4B21-B945-F4E29889BA19}"/>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194216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1CDB2-614F-4085-A910-C03BE47A9D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508CE3-3878-4D8B-AA03-94A4942EED43}"/>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4" name="Footer Placeholder 3">
            <a:extLst>
              <a:ext uri="{FF2B5EF4-FFF2-40B4-BE49-F238E27FC236}">
                <a16:creationId xmlns:a16="http://schemas.microsoft.com/office/drawing/2014/main" xmlns="" id="{9AF56FCE-283F-403B-8912-0019DAF5ED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461523-CF5B-45C7-B931-7691026B0CE8}"/>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66220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AF2CC6E-CFB0-427C-9AA0-ABD9A9F40B57}"/>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3" name="Footer Placeholder 2">
            <a:extLst>
              <a:ext uri="{FF2B5EF4-FFF2-40B4-BE49-F238E27FC236}">
                <a16:creationId xmlns:a16="http://schemas.microsoft.com/office/drawing/2014/main" xmlns="" id="{A292AA1C-8DAB-4FEC-9D2E-E318A3F88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6874E4C-07C0-4764-93D8-5701B9C1D5F8}"/>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304935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610A6-8DC5-421D-BE86-70D75755E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6C41E8-B9F6-4219-AC29-EACAE9B99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DAC0D6B-D75D-4950-9AC0-6C5B4B13B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16D64B-568C-4BDB-93E3-A027549EA6F8}"/>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6" name="Footer Placeholder 5">
            <a:extLst>
              <a:ext uri="{FF2B5EF4-FFF2-40B4-BE49-F238E27FC236}">
                <a16:creationId xmlns:a16="http://schemas.microsoft.com/office/drawing/2014/main" xmlns="" id="{04C7265E-377B-41D7-A1D1-D7657FB38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5F2C8B-0916-47E2-A16D-CFA520A42D97}"/>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28309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F8EDE-135E-47B9-9EB6-87D30EBC3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D704F6-4DBD-4D80-A229-FB12DB3B0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69287A8-F114-48D1-BA2D-C640B2617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6BBDBF0-B92E-4F5B-AB34-419C5A7F394D}"/>
              </a:ext>
            </a:extLst>
          </p:cNvPr>
          <p:cNvSpPr>
            <a:spLocks noGrp="1"/>
          </p:cNvSpPr>
          <p:nvPr>
            <p:ph type="dt" sz="half" idx="10"/>
          </p:nvPr>
        </p:nvSpPr>
        <p:spPr/>
        <p:txBody>
          <a:bodyPr/>
          <a:lstStyle/>
          <a:p>
            <a:fld id="{D3D2BE5B-3A01-44CC-B626-666240F15C3B}" type="datetimeFigureOut">
              <a:rPr lang="en-US" smtClean="0"/>
              <a:t>3/20/2023</a:t>
            </a:fld>
            <a:endParaRPr lang="en-US"/>
          </a:p>
        </p:txBody>
      </p:sp>
      <p:sp>
        <p:nvSpPr>
          <p:cNvPr id="6" name="Footer Placeholder 5">
            <a:extLst>
              <a:ext uri="{FF2B5EF4-FFF2-40B4-BE49-F238E27FC236}">
                <a16:creationId xmlns:a16="http://schemas.microsoft.com/office/drawing/2014/main" xmlns="" id="{1BB0325D-32D9-4A5D-8593-9C9C729B7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BEC96E-9107-4141-8EC0-289689656ED6}"/>
              </a:ext>
            </a:extLst>
          </p:cNvPr>
          <p:cNvSpPr>
            <a:spLocks noGrp="1"/>
          </p:cNvSpPr>
          <p:nvPr>
            <p:ph type="sldNum" sz="quarter" idx="12"/>
          </p:nvPr>
        </p:nvSpPr>
        <p:spPr/>
        <p:txBody>
          <a:bodyPr/>
          <a:lstStyle/>
          <a:p>
            <a:fld id="{FC43199E-4331-4EDE-9D3A-0E44BD111FE6}" type="slidenum">
              <a:rPr lang="en-US" smtClean="0"/>
              <a:t>‹#›</a:t>
            </a:fld>
            <a:endParaRPr lang="en-US"/>
          </a:p>
        </p:txBody>
      </p:sp>
    </p:spTree>
    <p:extLst>
      <p:ext uri="{BB962C8B-B14F-4D97-AF65-F5344CB8AC3E}">
        <p14:creationId xmlns:p14="http://schemas.microsoft.com/office/powerpoint/2010/main" val="302137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8B6387-754F-4364-B4EE-965CC44EE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9E2BE8A-D6C5-43C8-87B8-E0DA6C1AE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A92767-51C2-4C91-87BC-902C49569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2BE5B-3A01-44CC-B626-666240F15C3B}" type="datetimeFigureOut">
              <a:rPr lang="en-US" smtClean="0"/>
              <a:t>3/20/2023</a:t>
            </a:fld>
            <a:endParaRPr lang="en-US"/>
          </a:p>
        </p:txBody>
      </p:sp>
      <p:sp>
        <p:nvSpPr>
          <p:cNvPr id="5" name="Footer Placeholder 4">
            <a:extLst>
              <a:ext uri="{FF2B5EF4-FFF2-40B4-BE49-F238E27FC236}">
                <a16:creationId xmlns:a16="http://schemas.microsoft.com/office/drawing/2014/main" xmlns="" id="{37E68CBB-7DE4-40F3-838E-741B0093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26251E-E424-45D0-BD0D-7CE5B0EF2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3199E-4331-4EDE-9D3A-0E44BD111FE6}" type="slidenum">
              <a:rPr lang="en-US" smtClean="0"/>
              <a:t>‹#›</a:t>
            </a:fld>
            <a:endParaRPr lang="en-US"/>
          </a:p>
        </p:txBody>
      </p:sp>
    </p:spTree>
    <p:extLst>
      <p:ext uri="{BB962C8B-B14F-4D97-AF65-F5344CB8AC3E}">
        <p14:creationId xmlns:p14="http://schemas.microsoft.com/office/powerpoint/2010/main" val="101553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8211;carchial@macc.mass.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2.jpeg"/><Relationship Id="rId4" Type="http://schemas.openxmlformats.org/officeDocument/2006/relationships/hyperlink" Target="mailto:abatec@macc.mass.ed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C4879EFC-8E62-4E00-973C-C45EE9EC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8EFE43-F535-4612-92F3-43036AA81178}"/>
              </a:ext>
            </a:extLst>
          </p:cNvPr>
          <p:cNvSpPr>
            <a:spLocks noGrp="1"/>
          </p:cNvSpPr>
          <p:nvPr>
            <p:ph type="ctrTitle"/>
          </p:nvPr>
        </p:nvSpPr>
        <p:spPr>
          <a:xfrm>
            <a:off x="475187" y="241035"/>
            <a:ext cx="11238578" cy="1368614"/>
          </a:xfrm>
        </p:spPr>
        <p:txBody>
          <a:bodyPr anchor="ctr">
            <a:normAutofit fontScale="90000"/>
          </a:bodyPr>
          <a:lstStyle/>
          <a:p>
            <a:pPr>
              <a:lnSpc>
                <a:spcPct val="100000"/>
              </a:lnSpc>
            </a:pPr>
            <a:r>
              <a:rPr lang="en-US" sz="4000" b="1" dirty="0">
                <a:latin typeface="Avenir Next LT Pro"/>
              </a:rPr>
              <a:t>What are the Keys to Being MA Competitive?</a:t>
            </a:r>
            <a:br>
              <a:rPr lang="en-US" sz="4000" b="1" dirty="0">
                <a:latin typeface="Avenir Next LT Pro"/>
              </a:rPr>
            </a:br>
            <a:r>
              <a:rPr lang="en-US" sz="4000" b="1" dirty="0">
                <a:latin typeface="Avenir Next LT Pro"/>
              </a:rPr>
              <a:t>NEWN Conference - March 2023</a:t>
            </a:r>
            <a:endParaRPr lang="en-US" sz="1600" b="1" dirty="0">
              <a:latin typeface="Avenir Next LT Pro" panose="020B0504020202020204" pitchFamily="34" charset="0"/>
            </a:endParaRPr>
          </a:p>
        </p:txBody>
      </p:sp>
      <p:sp>
        <p:nvSpPr>
          <p:cNvPr id="14" name="sketch line">
            <a:extLst>
              <a:ext uri="{FF2B5EF4-FFF2-40B4-BE49-F238E27FC236}">
                <a16:creationId xmlns:a16="http://schemas.microsoft.com/office/drawing/2014/main" xmlns="" id="{D6A9C53F-5F90-40A5-8C85-5412D39C8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xmlns="" id="{D20F8D28-BE27-4CD6-B10D-75FD9354F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725" y="5731764"/>
            <a:ext cx="1394418" cy="1077188"/>
          </a:xfrm>
          <a:prstGeom prst="rect">
            <a:avLst/>
          </a:prstGeom>
        </p:spPr>
      </p:pic>
      <p:pic>
        <p:nvPicPr>
          <p:cNvPr id="5" name="Picture 4" descr="A collage of different buildings&#10;&#10;Description automatically generated with low confidence">
            <a:extLst>
              <a:ext uri="{FF2B5EF4-FFF2-40B4-BE49-F238E27FC236}">
                <a16:creationId xmlns:a16="http://schemas.microsoft.com/office/drawing/2014/main" xmlns="" id="{7E1244CF-BCA0-4D91-AE15-C106214FD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05" y="2073523"/>
            <a:ext cx="10025542" cy="3609194"/>
          </a:xfrm>
          <a:prstGeom prst="rect">
            <a:avLst/>
          </a:prstGeom>
        </p:spPr>
      </p:pic>
    </p:spTree>
    <p:extLst>
      <p:ext uri="{BB962C8B-B14F-4D97-AF65-F5344CB8AC3E}">
        <p14:creationId xmlns:p14="http://schemas.microsoft.com/office/powerpoint/2010/main" val="207162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4600" b="1">
                <a:latin typeface="Avenir Next LT Pro" panose="020B0504020202020204" pitchFamily="34" charset="0"/>
                <a:cs typeface="Times New Roman" panose="02020603050405020304" pitchFamily="18" charset="0"/>
              </a:rPr>
              <a:t>Workforce Training Consortium Initiative</a:t>
            </a:r>
          </a:p>
        </p:txBody>
      </p:sp>
      <p:pic>
        <p:nvPicPr>
          <p:cNvPr id="9" name="Picture 8" descr="People playing jigsaw puzzle">
            <a:extLst>
              <a:ext uri="{FF2B5EF4-FFF2-40B4-BE49-F238E27FC236}">
                <a16:creationId xmlns:a16="http://schemas.microsoft.com/office/drawing/2014/main" xmlns="" id="{8EA51365-0BA2-44A8-F361-5B9069C0C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6" r="3324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5"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404AD611-AE45-DAEE-9A0B-10BD0468B6A0}"/>
              </a:ext>
            </a:extLst>
          </p:cNvPr>
          <p:cNvSpPr>
            <a:spLocks noGrp="1"/>
          </p:cNvSpPr>
          <p:nvPr>
            <p:ph idx="1"/>
          </p:nvPr>
        </p:nvSpPr>
        <p:spPr>
          <a:xfrm>
            <a:off x="5297762" y="2565545"/>
            <a:ext cx="6251110" cy="3624943"/>
          </a:xfrm>
        </p:spPr>
        <p:txBody>
          <a:bodyPr>
            <a:normAutofit fontScale="92500" lnSpcReduction="10000"/>
          </a:bodyPr>
          <a:lstStyle/>
          <a:p>
            <a:pPr marL="0" marR="0" indent="0">
              <a:spcBef>
                <a:spcPts val="0"/>
              </a:spcBef>
              <a:spcAft>
                <a:spcPts val="800"/>
              </a:spcAft>
              <a:buNone/>
            </a:pPr>
            <a:r>
              <a:rPr lang="en-US" sz="1600" b="1" dirty="0">
                <a:latin typeface="Karla" pitchFamily="2" charset="0"/>
                <a:ea typeface="Calibri" panose="020F0502020204030204" pitchFamily="34" charset="0"/>
                <a:cs typeface="Times New Roman" panose="02020603050405020304" pitchFamily="18" charset="0"/>
              </a:rPr>
              <a:t>The objective in engaging in this consortium work is to e</a:t>
            </a:r>
            <a:r>
              <a:rPr lang="en-US" sz="1600" b="1" dirty="0">
                <a:effectLst/>
                <a:latin typeface="Karla" pitchFamily="2" charset="0"/>
                <a:ea typeface="Calibri" panose="020F0502020204030204" pitchFamily="34" charset="0"/>
                <a:cs typeface="Times New Roman" panose="02020603050405020304" pitchFamily="18" charset="0"/>
              </a:rPr>
              <a:t>stablish Community Colleges as leaders in workforce development and serve as key partner to the Workforce Skills Cabinet in delivering workforce training industry credential (non-credit) programs that lead to economic mobility.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600" b="1" dirty="0">
              <a:effectLst/>
              <a:latin typeface="Karla" pitchFamily="2"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600" b="1" dirty="0">
                <a:effectLst/>
                <a:latin typeface="Karla" pitchFamily="2" charset="0"/>
                <a:ea typeface="Calibri" panose="020F0502020204030204" pitchFamily="34" charset="0"/>
                <a:cs typeface="Times New Roman" panose="02020603050405020304" pitchFamily="18" charset="0"/>
              </a:rPr>
              <a:t>Benefits to the Community Colleges:</a:t>
            </a:r>
            <a:endParaRPr lang="en-US" sz="1600" dirty="0">
              <a:effectLst/>
              <a:latin typeface="Karla"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Karla" pitchFamily="2" charset="0"/>
                <a:ea typeface="Times New Roman" panose="02020603050405020304" pitchFamily="18" charset="0"/>
                <a:cs typeface="Times New Roman" panose="02020603050405020304" pitchFamily="18" charset="0"/>
              </a:rPr>
              <a:t>Scale, simplicity, and impact.  Ability for large, multi-year grants</a:t>
            </a:r>
            <a:endParaRPr lang="en-US" sz="1600" dirty="0">
              <a:effectLst/>
              <a:latin typeface="Karla" pitchFamily="2"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600" dirty="0">
                <a:effectLst/>
                <a:latin typeface="Karla" pitchFamily="2" charset="0"/>
                <a:ea typeface="Times New Roman" panose="02020603050405020304" pitchFamily="18" charset="0"/>
                <a:cs typeface="Times New Roman" panose="02020603050405020304" pitchFamily="18" charset="0"/>
              </a:rPr>
              <a:t>Sharing of resources – one grant writer vs multiple needed for individual grants, etc.</a:t>
            </a:r>
          </a:p>
          <a:p>
            <a:pPr marL="342900" marR="0" lvl="0" indent="-342900">
              <a:spcBef>
                <a:spcPts val="0"/>
              </a:spcBef>
              <a:spcAft>
                <a:spcPts val="800"/>
              </a:spcAft>
              <a:buFont typeface="Symbol" panose="05050102010706020507" pitchFamily="18" charset="2"/>
              <a:buChar char=""/>
            </a:pPr>
            <a:endParaRPr lang="en-US" sz="1600" dirty="0">
              <a:latin typeface="Karla" pitchFamily="2" charset="0"/>
              <a:ea typeface="Times New Roman" panose="02020603050405020304" pitchFamily="18" charset="0"/>
              <a:cs typeface="Times New Roman" panose="02020603050405020304" pitchFamily="18" charset="0"/>
            </a:endParaRPr>
          </a:p>
          <a:p>
            <a:pPr marL="0" marR="0" lvl="0" indent="0">
              <a:spcBef>
                <a:spcPts val="0"/>
              </a:spcBef>
              <a:spcAft>
                <a:spcPts val="800"/>
              </a:spcAft>
              <a:buNone/>
            </a:pPr>
            <a:r>
              <a:rPr lang="en-US" sz="1600" b="1" dirty="0">
                <a:latin typeface="Karla" pitchFamily="2" charset="0"/>
                <a:ea typeface="Times New Roman" panose="02020603050405020304" pitchFamily="18" charset="0"/>
                <a:cs typeface="Times New Roman" panose="02020603050405020304" pitchFamily="18" charset="0"/>
              </a:rPr>
              <a:t>Benefits to Participants:</a:t>
            </a:r>
          </a:p>
          <a:p>
            <a:pPr marL="342900" marR="0" lvl="0" indent="-342900">
              <a:spcBef>
                <a:spcPts val="0"/>
              </a:spcBef>
              <a:spcAft>
                <a:spcPts val="0"/>
              </a:spcAft>
              <a:buFont typeface="Symbol" panose="05050102010706020507" pitchFamily="18" charset="2"/>
              <a:buChar char=""/>
            </a:pPr>
            <a:r>
              <a:rPr lang="en-US" sz="1600" dirty="0">
                <a:effectLst/>
                <a:latin typeface="Karla" pitchFamily="2" charset="0"/>
                <a:ea typeface="Times New Roman" panose="02020603050405020304" pitchFamily="18" charset="0"/>
                <a:cs typeface="Times New Roman" panose="02020603050405020304" pitchFamily="18" charset="0"/>
              </a:rPr>
              <a:t>Fully funded programs that lead to upwardly mobile careers</a:t>
            </a:r>
            <a:endParaRPr lang="en-US" sz="1600" dirty="0">
              <a:effectLst/>
              <a:latin typeface="Karla" pitchFamily="2"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600" dirty="0">
                <a:effectLst/>
                <a:latin typeface="Karla" pitchFamily="2" charset="0"/>
                <a:ea typeface="Times New Roman" panose="02020603050405020304" pitchFamily="18" charset="0"/>
                <a:cs typeface="Times New Roman" panose="02020603050405020304" pitchFamily="18" charset="0"/>
              </a:rPr>
              <a:t>Expertise in training for high demand careers available throughout the state </a:t>
            </a:r>
            <a:endParaRPr lang="en-US" sz="1600" b="1" dirty="0">
              <a:latin typeface="Karla" pitchFamily="2" charset="0"/>
              <a:ea typeface="Times New Roman" panose="02020603050405020304" pitchFamily="18" charset="0"/>
              <a:cs typeface="Times New Roman" panose="02020603050405020304" pitchFamily="18" charset="0"/>
            </a:endParaRPr>
          </a:p>
          <a:p>
            <a:pPr marL="0" marR="0" lvl="0" indent="0">
              <a:spcBef>
                <a:spcPts val="0"/>
              </a:spcBef>
              <a:spcAft>
                <a:spcPts val="800"/>
              </a:spcAft>
              <a:buNone/>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xmlns="" id="{7F892835-2037-1454-C16B-30ECC05FA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2971" y="5656161"/>
            <a:ext cx="1508797" cy="1164852"/>
          </a:xfrm>
          <a:prstGeom prst="rect">
            <a:avLst/>
          </a:prstGeom>
        </p:spPr>
      </p:pic>
    </p:spTree>
    <p:extLst>
      <p:ext uri="{BB962C8B-B14F-4D97-AF65-F5344CB8AC3E}">
        <p14:creationId xmlns:p14="http://schemas.microsoft.com/office/powerpoint/2010/main" val="72601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38200" y="365125"/>
            <a:ext cx="10515600" cy="1325563"/>
          </a:xfrm>
        </p:spPr>
        <p:txBody>
          <a:bodyPr vert="horz" lIns="91440" tIns="45720" rIns="91440" bIns="45720" rtlCol="0">
            <a:noAutofit/>
          </a:bodyPr>
          <a:lstStyle/>
          <a:p>
            <a:r>
              <a:rPr lang="en-US" sz="4000" b="1" dirty="0">
                <a:latin typeface="Avenir Next LT Pro" panose="020B0504020202020204" pitchFamily="34" charset="0"/>
                <a:cs typeface="Times New Roman" panose="02020603050405020304" pitchFamily="18" charset="0"/>
              </a:rPr>
              <a:t>Workforce Training Consortium Initiative</a:t>
            </a:r>
          </a:p>
        </p:txBody>
      </p:sp>
      <p:sp>
        <p:nvSpPr>
          <p:cNvPr id="38"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xmlns="" id="{A042A24C-0001-1C07-514C-28AEA7E3F872}"/>
              </a:ext>
            </a:extLst>
          </p:cNvPr>
          <p:cNvPicPr>
            <a:picLocks noGrp="1" noChangeAspect="1"/>
          </p:cNvPicPr>
          <p:nvPr>
            <p:ph idx="1"/>
          </p:nvPr>
        </p:nvPicPr>
        <p:blipFill>
          <a:blip r:embed="rId2"/>
          <a:stretch>
            <a:fillRect/>
          </a:stretch>
        </p:blipFill>
        <p:spPr>
          <a:xfrm>
            <a:off x="836676" y="2090182"/>
            <a:ext cx="10515600" cy="2677636"/>
          </a:xfrm>
        </p:spPr>
      </p:pic>
      <p:sp>
        <p:nvSpPr>
          <p:cNvPr id="8" name="TextBox 7">
            <a:extLst>
              <a:ext uri="{FF2B5EF4-FFF2-40B4-BE49-F238E27FC236}">
                <a16:creationId xmlns:a16="http://schemas.microsoft.com/office/drawing/2014/main" xmlns="" id="{12FAEFE8-D180-5B3B-AA53-BF542AF73613}"/>
              </a:ext>
            </a:extLst>
          </p:cNvPr>
          <p:cNvSpPr txBox="1"/>
          <p:nvPr/>
        </p:nvSpPr>
        <p:spPr>
          <a:xfrm>
            <a:off x="836676" y="5162339"/>
            <a:ext cx="10515600" cy="1463040"/>
          </a:xfrm>
          <a:prstGeom prst="rect">
            <a:avLst/>
          </a:prstGeom>
        </p:spPr>
        <p:txBody>
          <a:bodyPr vert="horz" lIns="91440" tIns="45720" rIns="91440" bIns="45720" rtlCol="0" anchor="ctr">
            <a:noAutofit/>
          </a:bodyPr>
          <a:lstStyle/>
          <a:p>
            <a:pPr>
              <a:lnSpc>
                <a:spcPct val="90000"/>
              </a:lnSpc>
              <a:spcAft>
                <a:spcPts val="600"/>
              </a:spcAft>
            </a:pPr>
            <a:r>
              <a:rPr lang="en-US" b="1" dirty="0"/>
              <a:t>Second and Third rounds </a:t>
            </a:r>
            <a:r>
              <a:rPr lang="en-US" dirty="0"/>
              <a:t>will expand to other interested campuses and in IT, Paraprofessional and  Behavioral Health utilizing a partner school as the Lead on the secondary or tertiary proposals. </a:t>
            </a:r>
          </a:p>
          <a:p>
            <a:pPr indent="-228600">
              <a:lnSpc>
                <a:spcPct val="90000"/>
              </a:lnSpc>
              <a:spcAft>
                <a:spcPts val="600"/>
              </a:spcAft>
              <a:buFont typeface="Arial" panose="020B0604020202020204" pitchFamily="34" charset="0"/>
              <a:buChar char="•"/>
            </a:pPr>
            <a:endParaRPr lang="en-US" b="1" dirty="0"/>
          </a:p>
          <a:p>
            <a:pPr>
              <a:lnSpc>
                <a:spcPct val="90000"/>
              </a:lnSpc>
              <a:spcAft>
                <a:spcPts val="600"/>
              </a:spcAft>
            </a:pPr>
            <a:r>
              <a:rPr lang="en-US" b="1" dirty="0"/>
              <a:t>Next Steps for Future Focus Areas: Bio-Lab Technician </a:t>
            </a:r>
            <a:r>
              <a:rPr lang="en-US" dirty="0"/>
              <a:t>(Middlesex) followed by </a:t>
            </a:r>
            <a:r>
              <a:rPr lang="en-US" b="1" dirty="0"/>
              <a:t>Industrial Maintenance; Mechatronics Technician </a:t>
            </a:r>
          </a:p>
        </p:txBody>
      </p:sp>
    </p:spTree>
    <p:extLst>
      <p:ext uri="{BB962C8B-B14F-4D97-AF65-F5344CB8AC3E}">
        <p14:creationId xmlns:p14="http://schemas.microsoft.com/office/powerpoint/2010/main" val="657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000" b="1">
                <a:latin typeface="Avenir Next LT Pro" panose="020B0504020202020204" pitchFamily="34" charset="0"/>
                <a:cs typeface="Times New Roman" panose="02020603050405020304" pitchFamily="18" charset="0"/>
              </a:rPr>
              <a:t>Pipeline Projects and Initiatives</a:t>
            </a:r>
          </a:p>
        </p:txBody>
      </p:sp>
      <p:sp>
        <p:nvSpPr>
          <p:cNvPr id="38"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CEF4703B-8D35-2212-A7EA-DBD99053F274}"/>
              </a:ext>
            </a:extLst>
          </p:cNvPr>
          <p:cNvSpPr>
            <a:spLocks noGrp="1"/>
          </p:cNvSpPr>
          <p:nvPr>
            <p:ph idx="1"/>
          </p:nvPr>
        </p:nvSpPr>
        <p:spPr>
          <a:xfrm>
            <a:off x="838200" y="1929384"/>
            <a:ext cx="10515600" cy="4251960"/>
          </a:xfrm>
        </p:spPr>
        <p:txBody>
          <a:bodyPr>
            <a:normAutofit/>
          </a:bodyPr>
          <a:lstStyle/>
          <a:p>
            <a:r>
              <a:rPr lang="en-US" sz="2200" b="1" dirty="0"/>
              <a:t>Massachusetts Clean Energy - Offshore Wind, Weatherization Training </a:t>
            </a:r>
          </a:p>
          <a:p>
            <a:r>
              <a:rPr lang="en-US" sz="2200" b="1" dirty="0"/>
              <a:t>Northeast </a:t>
            </a:r>
            <a:r>
              <a:rPr lang="en-US" sz="2200" b="1" dirty="0" err="1"/>
              <a:t>MicroElectronics</a:t>
            </a:r>
            <a:r>
              <a:rPr lang="en-US" sz="2200" b="1" dirty="0"/>
              <a:t> Hub</a:t>
            </a:r>
          </a:p>
          <a:p>
            <a:r>
              <a:rPr lang="en-US" sz="2200" b="1" dirty="0"/>
              <a:t>Be Mass Competitive Program Expansion</a:t>
            </a:r>
          </a:p>
          <a:p>
            <a:r>
              <a:rPr lang="en-US" sz="2200" b="1" dirty="0"/>
              <a:t>Oracle University</a:t>
            </a:r>
          </a:p>
          <a:p>
            <a:r>
              <a:rPr lang="en-US" sz="2200" b="1" dirty="0"/>
              <a:t>Cybersecurity - Pathways</a:t>
            </a:r>
          </a:p>
          <a:p>
            <a:r>
              <a:rPr lang="en-US" sz="2200" b="1" dirty="0"/>
              <a:t>Accelerate the Future - Mental Health; Peer Counselors </a:t>
            </a:r>
          </a:p>
          <a:p>
            <a:r>
              <a:rPr lang="en-US" sz="2200" b="1" dirty="0"/>
              <a:t>Red Hat Internship</a:t>
            </a:r>
          </a:p>
          <a:p>
            <a:r>
              <a:rPr lang="en-US" sz="2200" b="1" dirty="0"/>
              <a:t>Google</a:t>
            </a:r>
          </a:p>
          <a:p>
            <a:r>
              <a:rPr lang="en-US" sz="2200" b="1" dirty="0"/>
              <a:t>Amazon Web Services</a:t>
            </a:r>
          </a:p>
          <a:p>
            <a:endParaRPr lang="en-US" sz="2200" b="1" dirty="0"/>
          </a:p>
          <a:p>
            <a:pPr marL="0" indent="0">
              <a:buNone/>
            </a:pPr>
            <a:endParaRPr lang="en-US" sz="2200" dirty="0"/>
          </a:p>
        </p:txBody>
      </p:sp>
    </p:spTree>
    <p:extLst>
      <p:ext uri="{BB962C8B-B14F-4D97-AF65-F5344CB8AC3E}">
        <p14:creationId xmlns:p14="http://schemas.microsoft.com/office/powerpoint/2010/main" val="109456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EFE43-F535-4612-92F3-43036AA81178}"/>
              </a:ext>
            </a:extLst>
          </p:cNvPr>
          <p:cNvSpPr>
            <a:spLocks noGrp="1"/>
          </p:cNvSpPr>
          <p:nvPr>
            <p:ph type="ctrTitle"/>
          </p:nvPr>
        </p:nvSpPr>
        <p:spPr>
          <a:xfrm>
            <a:off x="583096" y="4964044"/>
            <a:ext cx="10547999" cy="1628212"/>
          </a:xfrm>
        </p:spPr>
        <p:txBody>
          <a:bodyPr>
            <a:normAutofit fontScale="90000"/>
          </a:bodyPr>
          <a:lstStyle/>
          <a:p>
            <a:r>
              <a:rPr lang="en-US" sz="4000" b="1" dirty="0">
                <a:solidFill>
                  <a:srgbClr val="01688D"/>
                </a:solidFill>
                <a:latin typeface="Avenir Next LT Pro"/>
              </a:rPr>
              <a:t/>
            </a:r>
            <a:br>
              <a:rPr lang="en-US" sz="4000" b="1" dirty="0">
                <a:solidFill>
                  <a:srgbClr val="01688D"/>
                </a:solidFill>
                <a:latin typeface="Avenir Next LT Pro"/>
              </a:rPr>
            </a:br>
            <a:r>
              <a:rPr lang="en-US" sz="4000" b="1" dirty="0">
                <a:solidFill>
                  <a:srgbClr val="01688D"/>
                </a:solidFill>
                <a:latin typeface="Avenir Next LT Pro"/>
              </a:rPr>
              <a:t/>
            </a:r>
            <a:br>
              <a:rPr lang="en-US" sz="4000" b="1" dirty="0">
                <a:solidFill>
                  <a:srgbClr val="01688D"/>
                </a:solidFill>
                <a:latin typeface="Avenir Next LT Pro"/>
              </a:rPr>
            </a:br>
            <a:r>
              <a:rPr lang="en-US" sz="4000" b="1" dirty="0">
                <a:solidFill>
                  <a:srgbClr val="01688D"/>
                </a:solidFill>
                <a:latin typeface="Avenir Next LT Pro"/>
              </a:rPr>
              <a:t/>
            </a:r>
            <a:br>
              <a:rPr lang="en-US" sz="4000" b="1" dirty="0">
                <a:solidFill>
                  <a:srgbClr val="01688D"/>
                </a:solidFill>
                <a:latin typeface="Avenir Next LT Pro"/>
              </a:rPr>
            </a:br>
            <a:r>
              <a:rPr lang="en-US" sz="4000" b="1" dirty="0">
                <a:solidFill>
                  <a:srgbClr val="01688D"/>
                </a:solidFill>
                <a:latin typeface="Avenir Next LT Pro"/>
              </a:rPr>
              <a:t/>
            </a:r>
            <a:br>
              <a:rPr lang="en-US" sz="4000" b="1" dirty="0">
                <a:solidFill>
                  <a:srgbClr val="01688D"/>
                </a:solidFill>
                <a:latin typeface="Avenir Next LT Pro"/>
              </a:rPr>
            </a:br>
            <a:r>
              <a:rPr lang="en-US" sz="4000" b="1" dirty="0">
                <a:solidFill>
                  <a:srgbClr val="01688D"/>
                </a:solidFill>
                <a:latin typeface="Avenir Next LT Pro"/>
              </a:rPr>
              <a:t/>
            </a:r>
            <a:br>
              <a:rPr lang="en-US" sz="4000" b="1" dirty="0">
                <a:solidFill>
                  <a:srgbClr val="01688D"/>
                </a:solidFill>
                <a:latin typeface="Avenir Next LT Pro"/>
              </a:rPr>
            </a:br>
            <a:r>
              <a:rPr lang="en-US" sz="6700" b="1" dirty="0">
                <a:solidFill>
                  <a:schemeClr val="accent5">
                    <a:lumMod val="50000"/>
                  </a:schemeClr>
                </a:solidFill>
                <a:latin typeface="Avenir Next LT Pro"/>
              </a:rPr>
              <a:t>Questions?</a:t>
            </a:r>
            <a:br>
              <a:rPr lang="en-US" sz="6700" b="1" dirty="0">
                <a:solidFill>
                  <a:schemeClr val="accent5">
                    <a:lumMod val="50000"/>
                  </a:schemeClr>
                </a:solidFill>
                <a:latin typeface="Avenir Next LT Pro"/>
              </a:rPr>
            </a:br>
            <a:r>
              <a:rPr lang="en-US" sz="3600" b="1" dirty="0">
                <a:solidFill>
                  <a:schemeClr val="accent5">
                    <a:lumMod val="50000"/>
                  </a:schemeClr>
                </a:solidFill>
                <a:latin typeface="Avenir Next LT Pro"/>
              </a:rPr>
              <a:t>Lisa Carchia </a:t>
            </a:r>
            <a:r>
              <a:rPr lang="en-US" sz="3600" b="1" dirty="0">
                <a:solidFill>
                  <a:schemeClr val="accent5">
                    <a:lumMod val="50000"/>
                  </a:schemeClr>
                </a:solidFill>
                <a:latin typeface="Avenir Next LT Pro"/>
                <a:hlinkClick r:id="rId3"/>
              </a:rPr>
              <a:t>–carchial@macc.mass.edu</a:t>
            </a:r>
            <a:r>
              <a:rPr lang="en-US" sz="3600" b="1" dirty="0">
                <a:solidFill>
                  <a:schemeClr val="accent5">
                    <a:lumMod val="50000"/>
                  </a:schemeClr>
                </a:solidFill>
                <a:latin typeface="Avenir Next LT Pro"/>
              </a:rPr>
              <a:t/>
            </a:r>
            <a:br>
              <a:rPr lang="en-US" sz="3600" b="1" dirty="0">
                <a:solidFill>
                  <a:schemeClr val="accent5">
                    <a:lumMod val="50000"/>
                  </a:schemeClr>
                </a:solidFill>
                <a:latin typeface="Avenir Next LT Pro"/>
              </a:rPr>
            </a:br>
            <a:r>
              <a:rPr lang="en-US" sz="3600" b="1" dirty="0">
                <a:solidFill>
                  <a:schemeClr val="accent5">
                    <a:lumMod val="50000"/>
                  </a:schemeClr>
                </a:solidFill>
                <a:latin typeface="Avenir Next LT Pro"/>
              </a:rPr>
              <a:t>Carla Abate – </a:t>
            </a:r>
            <a:r>
              <a:rPr lang="en-US" sz="3600" b="1" dirty="0">
                <a:solidFill>
                  <a:schemeClr val="accent5">
                    <a:lumMod val="50000"/>
                  </a:schemeClr>
                </a:solidFill>
                <a:latin typeface="Avenir Next LT Pro"/>
                <a:hlinkClick r:id="rId4"/>
              </a:rPr>
              <a:t>abatec@macc.mass.edu</a:t>
            </a:r>
            <a:r>
              <a:rPr lang="en-US" sz="3600" b="1" dirty="0">
                <a:solidFill>
                  <a:schemeClr val="accent5">
                    <a:lumMod val="50000"/>
                  </a:schemeClr>
                </a:solidFill>
                <a:latin typeface="Avenir Next LT Pro"/>
              </a:rPr>
              <a:t> </a:t>
            </a:r>
            <a:r>
              <a:rPr lang="en-US" sz="4000" b="1" dirty="0">
                <a:solidFill>
                  <a:schemeClr val="accent5">
                    <a:lumMod val="50000"/>
                  </a:schemeClr>
                </a:solidFill>
                <a:latin typeface="Avenir Next LT Pro"/>
              </a:rPr>
              <a:t/>
            </a:r>
            <a:br>
              <a:rPr lang="en-US" sz="4000" b="1" dirty="0">
                <a:solidFill>
                  <a:schemeClr val="accent5">
                    <a:lumMod val="50000"/>
                  </a:schemeClr>
                </a:solidFill>
                <a:latin typeface="Avenir Next LT Pro"/>
              </a:rPr>
            </a:br>
            <a:endParaRPr lang="en-US" sz="2200" b="1" dirty="0">
              <a:solidFill>
                <a:schemeClr val="accent5">
                  <a:lumMod val="50000"/>
                </a:schemeClr>
              </a:solidFill>
              <a:latin typeface="Avenir Next LT Pro" panose="020B0504020202020204" pitchFamily="34" charset="0"/>
            </a:endParaRPr>
          </a:p>
        </p:txBody>
      </p:sp>
      <p:pic>
        <p:nvPicPr>
          <p:cNvPr id="5" name="Picture 4" descr="A collage of different buildings&#10;&#10;Description automatically generated with low confidence">
            <a:extLst>
              <a:ext uri="{FF2B5EF4-FFF2-40B4-BE49-F238E27FC236}">
                <a16:creationId xmlns:a16="http://schemas.microsoft.com/office/drawing/2014/main" xmlns="" id="{7E1244CF-BCA0-4D91-AE15-C106214FD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394200"/>
          </a:xfrm>
          <a:prstGeom prst="rect">
            <a:avLst/>
          </a:prstGeom>
        </p:spPr>
      </p:pic>
      <p:pic>
        <p:nvPicPr>
          <p:cNvPr id="7" name="Picture 6" descr="Logo, company name&#10;&#10;Description automatically generated">
            <a:extLst>
              <a:ext uri="{FF2B5EF4-FFF2-40B4-BE49-F238E27FC236}">
                <a16:creationId xmlns:a16="http://schemas.microsoft.com/office/drawing/2014/main" xmlns="" id="{D20F8D28-BE27-4CD6-B10D-75FD9354F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7840" y="5444196"/>
            <a:ext cx="1678235" cy="1295665"/>
          </a:xfrm>
          <a:prstGeom prst="rect">
            <a:avLst/>
          </a:prstGeom>
        </p:spPr>
      </p:pic>
    </p:spTree>
    <p:extLst>
      <p:ext uri="{BB962C8B-B14F-4D97-AF65-F5344CB8AC3E}">
        <p14:creationId xmlns:p14="http://schemas.microsoft.com/office/powerpoint/2010/main" val="305926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67267" y="294538"/>
            <a:ext cx="10400284" cy="1033669"/>
          </a:xfrm>
        </p:spPr>
        <p:txBody>
          <a:bodyPr vert="horz" lIns="91440" tIns="45720" rIns="91440" bIns="45720" rtlCol="0">
            <a:normAutofit/>
          </a:bodyPr>
          <a:lstStyle/>
          <a:p>
            <a:r>
              <a:rPr lang="en-US" sz="4000" b="1" dirty="0">
                <a:solidFill>
                  <a:srgbClr val="FFFFFF"/>
                </a:solidFill>
                <a:latin typeface="Avenir Next LT Pro" panose="020B0504020202020204" pitchFamily="34" charset="0"/>
                <a:cs typeface="Times New Roman" panose="02020603050405020304" pitchFamily="18" charset="0"/>
              </a:rPr>
              <a:t>Workforce Development Across the State </a:t>
            </a:r>
          </a:p>
        </p:txBody>
      </p:sp>
      <p:sp>
        <p:nvSpPr>
          <p:cNvPr id="3" name="Content Placeholder 2">
            <a:extLst>
              <a:ext uri="{FF2B5EF4-FFF2-40B4-BE49-F238E27FC236}">
                <a16:creationId xmlns:a16="http://schemas.microsoft.com/office/drawing/2014/main" xmlns="" id="{B54F89F6-A403-4490-9355-D5561420F160}"/>
              </a:ext>
            </a:extLst>
          </p:cNvPr>
          <p:cNvSpPr>
            <a:spLocks noGrp="1"/>
          </p:cNvSpPr>
          <p:nvPr>
            <p:ph idx="1"/>
          </p:nvPr>
        </p:nvSpPr>
        <p:spPr>
          <a:xfrm>
            <a:off x="5845071" y="1622745"/>
            <a:ext cx="5696414" cy="4336552"/>
          </a:xfrm>
        </p:spPr>
        <p:txBody>
          <a:bodyPr anchor="ctr">
            <a:noAutofit/>
          </a:bodyPr>
          <a:lstStyle/>
          <a:p>
            <a:pPr marL="0" indent="0">
              <a:buNone/>
            </a:pPr>
            <a:r>
              <a:rPr lang="en-US" sz="2000" dirty="0">
                <a:effectLst/>
                <a:ea typeface="Calibri" panose="020F0502020204030204" pitchFamily="34" charset="0"/>
                <a:cs typeface="Times New Roman" panose="02020603050405020304" pitchFamily="18" charset="0"/>
              </a:rPr>
              <a:t>Our statewide network of community colleges is an essential resource for </a:t>
            </a:r>
            <a:r>
              <a:rPr lang="en-US" sz="2000" dirty="0">
                <a:ea typeface="Calibri" panose="020F0502020204030204" pitchFamily="34" charset="0"/>
                <a:cs typeface="Times New Roman" panose="02020603050405020304" pitchFamily="18" charset="0"/>
              </a:rPr>
              <a:t>training and upskilling new employees into </a:t>
            </a:r>
            <a:r>
              <a:rPr lang="en-US" sz="2000" dirty="0">
                <a:effectLst/>
                <a:ea typeface="Calibri" panose="020F0502020204030204" pitchFamily="34" charset="0"/>
                <a:cs typeface="Times New Roman" panose="02020603050405020304" pitchFamily="18" charset="0"/>
              </a:rPr>
              <a:t>high demand priority </a:t>
            </a:r>
            <a:r>
              <a:rPr lang="en-US" sz="2000" dirty="0">
                <a:ea typeface="Calibri" panose="020F0502020204030204" pitchFamily="34" charset="0"/>
                <a:cs typeface="Times New Roman" panose="02020603050405020304" pitchFamily="18" charset="0"/>
              </a:rPr>
              <a:t>occupations </a:t>
            </a:r>
            <a:r>
              <a:rPr lang="en-US" sz="2000" dirty="0">
                <a:effectLst/>
                <a:ea typeface="Calibri" panose="020F0502020204030204" pitchFamily="34" charset="0"/>
                <a:cs typeface="Times New Roman" panose="02020603050405020304" pitchFamily="18" charset="0"/>
              </a:rPr>
              <a:t>throughout the state. Together the 15 community colleges have expansive capacity and demonstrated expertise in design and delivery of hundreds </a:t>
            </a:r>
            <a:r>
              <a:rPr lang="en-US" sz="2000" dirty="0">
                <a:ea typeface="Calibri" panose="020F0502020204030204" pitchFamily="34" charset="0"/>
                <a:cs typeface="Times New Roman" panose="02020603050405020304" pitchFamily="18" charset="0"/>
              </a:rPr>
              <a:t>of programs and training opportunities</a:t>
            </a:r>
            <a:r>
              <a:rPr lang="en-US" sz="2000" dirty="0">
                <a:effectLst/>
                <a:ea typeface="Calibri" panose="020F0502020204030204" pitchFamily="34" charset="0"/>
                <a:cs typeface="Times New Roman" panose="02020603050405020304" pitchFamily="18" charset="0"/>
              </a:rPr>
              <a:t> for all learners regardless of age, gender, race, or socio-economic status. </a:t>
            </a:r>
          </a:p>
          <a:p>
            <a:pPr marL="0" indent="0">
              <a:buNone/>
            </a:pPr>
            <a:r>
              <a:rPr lang="en-US" sz="2000" dirty="0">
                <a:ea typeface="Calibri" panose="020F0502020204030204" pitchFamily="34" charset="0"/>
                <a:cs typeface="Times New Roman" panose="02020603050405020304" pitchFamily="18" charset="0"/>
              </a:rPr>
              <a:t>Over the last two years we have shared information and resources, expanded and enhanced the landscape through collaboration and improved access to training and pathway opportunities.</a:t>
            </a:r>
          </a:p>
        </p:txBody>
      </p:sp>
      <p:pic>
        <p:nvPicPr>
          <p:cNvPr id="4" name="Picture 3" descr="Logo, company name&#10;&#10;Description automatically generated">
            <a:extLst>
              <a:ext uri="{FF2B5EF4-FFF2-40B4-BE49-F238E27FC236}">
                <a16:creationId xmlns:a16="http://schemas.microsoft.com/office/drawing/2014/main" xmlns="" id="{1F73B97B-110D-BF7C-874E-1DEB24975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69" y="5562263"/>
            <a:ext cx="1525306" cy="1177598"/>
          </a:xfrm>
          <a:prstGeom prst="rect">
            <a:avLst/>
          </a:prstGeom>
        </p:spPr>
      </p:pic>
      <p:graphicFrame>
        <p:nvGraphicFramePr>
          <p:cNvPr id="6" name="Diagram 5">
            <a:extLst>
              <a:ext uri="{FF2B5EF4-FFF2-40B4-BE49-F238E27FC236}">
                <a16:creationId xmlns:a16="http://schemas.microsoft.com/office/drawing/2014/main" xmlns="" id="{1568F844-06FB-0EDA-68B7-8BA111CDD2C3}"/>
              </a:ext>
            </a:extLst>
          </p:cNvPr>
          <p:cNvGraphicFramePr/>
          <p:nvPr>
            <p:extLst>
              <p:ext uri="{D42A27DB-BD31-4B8C-83A1-F6EECF244321}">
                <p14:modId xmlns:p14="http://schemas.microsoft.com/office/powerpoint/2010/main" val="4266231215"/>
              </p:ext>
            </p:extLst>
          </p:nvPr>
        </p:nvGraphicFramePr>
        <p:xfrm>
          <a:off x="-630322" y="1350912"/>
          <a:ext cx="61744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77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67267" y="294538"/>
            <a:ext cx="10400284" cy="1033669"/>
          </a:xfrm>
        </p:spPr>
        <p:txBody>
          <a:bodyPr vert="horz" lIns="91440" tIns="45720" rIns="91440" bIns="45720" rtlCol="0">
            <a:normAutofit/>
          </a:bodyPr>
          <a:lstStyle/>
          <a:p>
            <a:r>
              <a:rPr lang="en-US" sz="4000" b="1" dirty="0">
                <a:solidFill>
                  <a:srgbClr val="FFFFFF"/>
                </a:solidFill>
                <a:latin typeface="Avenir Next LT Pro" panose="020B0504020202020204" pitchFamily="34" charset="0"/>
                <a:cs typeface="Times New Roman" panose="02020603050405020304" pitchFamily="18" charset="0"/>
              </a:rPr>
              <a:t>Accessible and Affordable</a:t>
            </a:r>
          </a:p>
        </p:txBody>
      </p:sp>
      <p:pic>
        <p:nvPicPr>
          <p:cNvPr id="4" name="Picture 3" descr="Logo, company name&#10;&#10;Description automatically generated">
            <a:extLst>
              <a:ext uri="{FF2B5EF4-FFF2-40B4-BE49-F238E27FC236}">
                <a16:creationId xmlns:a16="http://schemas.microsoft.com/office/drawing/2014/main" xmlns="" id="{1F73B97B-110D-BF7C-874E-1DEB24975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69" y="5562263"/>
            <a:ext cx="1525306" cy="1177598"/>
          </a:xfrm>
          <a:prstGeom prst="rect">
            <a:avLst/>
          </a:prstGeom>
        </p:spPr>
      </p:pic>
      <p:pic>
        <p:nvPicPr>
          <p:cNvPr id="9" name="Content Placeholder 8" descr="Map&#10;&#10;Description automatically generated">
            <a:extLst>
              <a:ext uri="{FF2B5EF4-FFF2-40B4-BE49-F238E27FC236}">
                <a16:creationId xmlns:a16="http://schemas.microsoft.com/office/drawing/2014/main" xmlns="" id="{0A7D7CFD-0911-95FE-C237-990BFF37A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0327" y="1710214"/>
            <a:ext cx="8862203" cy="4940679"/>
          </a:xfrm>
        </p:spPr>
      </p:pic>
    </p:spTree>
    <p:extLst>
      <p:ext uri="{BB962C8B-B14F-4D97-AF65-F5344CB8AC3E}">
        <p14:creationId xmlns:p14="http://schemas.microsoft.com/office/powerpoint/2010/main" val="269215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5">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b="1" dirty="0">
                <a:latin typeface="Avenir Next LT Pro" panose="020B0504020202020204" pitchFamily="34" charset="0"/>
                <a:cs typeface="Times New Roman" panose="02020603050405020304" pitchFamily="18" charset="0"/>
              </a:rPr>
              <a:t>Creating Pathways</a:t>
            </a:r>
          </a:p>
        </p:txBody>
      </p:sp>
      <p:sp>
        <p:nvSpPr>
          <p:cNvPr id="41"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141FFEA5-6A4F-A684-7910-8070768AB089}"/>
              </a:ext>
            </a:extLst>
          </p:cNvPr>
          <p:cNvSpPr>
            <a:spLocks noGrp="1"/>
          </p:cNvSpPr>
          <p:nvPr>
            <p:ph idx="1"/>
          </p:nvPr>
        </p:nvSpPr>
        <p:spPr>
          <a:xfrm>
            <a:off x="5126418" y="552091"/>
            <a:ext cx="6224335" cy="5431536"/>
          </a:xfrm>
        </p:spPr>
        <p:txBody>
          <a:bodyPr anchor="ctr">
            <a:normAutofit/>
          </a:bodyPr>
          <a:lstStyle/>
          <a:p>
            <a:pPr marL="0" indent="0">
              <a:buNone/>
            </a:pPr>
            <a:r>
              <a:rPr lang="en-US" sz="2000" b="1"/>
              <a:t>Employer engagement is a strong component in creating a lasting link between education, training and job experience. </a:t>
            </a:r>
            <a:endParaRPr lang="en-US" sz="2000" b="1" i="0">
              <a:effectLst/>
            </a:endParaRPr>
          </a:p>
          <a:p>
            <a:pPr>
              <a:buFont typeface="Arial" panose="020B0604020202020204" pitchFamily="34" charset="0"/>
              <a:buChar char="•"/>
            </a:pPr>
            <a:r>
              <a:rPr lang="en-US" sz="2000"/>
              <a:t>Learn and Earn Models</a:t>
            </a:r>
            <a:endParaRPr lang="en-US" sz="2000" b="0" i="0">
              <a:effectLst/>
            </a:endParaRPr>
          </a:p>
          <a:p>
            <a:pPr>
              <a:buFont typeface="Arial" panose="020B0604020202020204" pitchFamily="34" charset="0"/>
              <a:buChar char="•"/>
            </a:pPr>
            <a:r>
              <a:rPr lang="en-US" sz="2000" b="0" i="0">
                <a:effectLst/>
              </a:rPr>
              <a:t>Classroom-based Learning Combined with On-the-Job Training</a:t>
            </a:r>
          </a:p>
          <a:p>
            <a:pPr>
              <a:buFont typeface="Arial" panose="020B0604020202020204" pitchFamily="34" charset="0"/>
              <a:buChar char="•"/>
            </a:pPr>
            <a:r>
              <a:rPr lang="en-US" sz="2000" b="0" i="0">
                <a:effectLst/>
              </a:rPr>
              <a:t>Employers identified prior to training</a:t>
            </a:r>
          </a:p>
          <a:p>
            <a:pPr>
              <a:buFont typeface="Arial" panose="020B0604020202020204" pitchFamily="34" charset="0"/>
              <a:buChar char="•"/>
            </a:pPr>
            <a:r>
              <a:rPr lang="en-US" sz="2000"/>
              <a:t>B</a:t>
            </a:r>
            <a:r>
              <a:rPr lang="en-US" sz="2000" b="0" i="0">
                <a:effectLst/>
              </a:rPr>
              <a:t>uilding a systemwide process for awarding credit for work in the field (CNA, Early Childhood, etc)</a:t>
            </a:r>
          </a:p>
          <a:p>
            <a:pPr marL="0" indent="0">
              <a:buNone/>
            </a:pPr>
            <a:r>
              <a:rPr lang="en-US" sz="2000"/>
              <a:t>Retention increases with any experiential learning at the employer of record</a:t>
            </a:r>
          </a:p>
          <a:p>
            <a:pPr marL="0" indent="0">
              <a:buNone/>
            </a:pPr>
            <a:r>
              <a:rPr lang="en-US" sz="2000" b="0" i="1">
                <a:effectLst/>
              </a:rPr>
              <a:t>According to a 2021 Gallup survey conducted on behalf of Amazon 66 percent of workers ages 18-24 ranked learning new skills as the third-most important perk when evaluating new job opportunities, behind only health insurance and disability benefits.</a:t>
            </a:r>
            <a:endParaRPr lang="en-US" sz="2000" i="1"/>
          </a:p>
        </p:txBody>
      </p:sp>
      <p:pic>
        <p:nvPicPr>
          <p:cNvPr id="7" name="Picture 6" descr="Logo, company name&#10;&#10;Description automatically generated">
            <a:extLst>
              <a:ext uri="{FF2B5EF4-FFF2-40B4-BE49-F238E27FC236}">
                <a16:creationId xmlns:a16="http://schemas.microsoft.com/office/drawing/2014/main" xmlns="" id="{7F892835-2037-1454-C16B-30ECC05FA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971" y="5656161"/>
            <a:ext cx="1508797" cy="1164852"/>
          </a:xfrm>
          <a:prstGeom prst="rect">
            <a:avLst/>
          </a:prstGeom>
        </p:spPr>
      </p:pic>
    </p:spTree>
    <p:extLst>
      <p:ext uri="{BB962C8B-B14F-4D97-AF65-F5344CB8AC3E}">
        <p14:creationId xmlns:p14="http://schemas.microsoft.com/office/powerpoint/2010/main" val="79947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838201" y="294538"/>
            <a:ext cx="10429350" cy="1033669"/>
          </a:xfrm>
        </p:spPr>
        <p:txBody>
          <a:bodyPr vert="horz" lIns="91440" tIns="45720" rIns="91440" bIns="45720" rtlCol="0">
            <a:normAutofit/>
          </a:bodyPr>
          <a:lstStyle/>
          <a:p>
            <a:r>
              <a:rPr lang="en-US" sz="4000" b="1" dirty="0">
                <a:solidFill>
                  <a:srgbClr val="FFFFFF"/>
                </a:solidFill>
                <a:latin typeface="Avenir Next LT Pro" panose="020B0504020202020204" pitchFamily="34" charset="0"/>
                <a:cs typeface="Times New Roman" panose="02020603050405020304" pitchFamily="18" charset="0"/>
              </a:rPr>
              <a:t>High Value Placed on Training</a:t>
            </a:r>
          </a:p>
        </p:txBody>
      </p:sp>
      <p:pic>
        <p:nvPicPr>
          <p:cNvPr id="7" name="Picture 6" descr="Logo, company name&#10;&#10;Description automatically generated">
            <a:extLst>
              <a:ext uri="{FF2B5EF4-FFF2-40B4-BE49-F238E27FC236}">
                <a16:creationId xmlns:a16="http://schemas.microsoft.com/office/drawing/2014/main" xmlns="" id="{7F892835-2037-1454-C16B-30ECC05FA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971" y="5656161"/>
            <a:ext cx="1508797" cy="1164852"/>
          </a:xfrm>
          <a:prstGeom prst="rect">
            <a:avLst/>
          </a:prstGeom>
        </p:spPr>
      </p:pic>
      <p:pic>
        <p:nvPicPr>
          <p:cNvPr id="5" name="Content Placeholder 4" descr="Text&#10;&#10;Description automatically generated">
            <a:extLst>
              <a:ext uri="{FF2B5EF4-FFF2-40B4-BE49-F238E27FC236}">
                <a16:creationId xmlns:a16="http://schemas.microsoft.com/office/drawing/2014/main" xmlns="" id="{0E36B2F7-5592-68E7-8E0F-6694CABDD9B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9979" y="1885279"/>
            <a:ext cx="6852038" cy="4351338"/>
          </a:xfrm>
        </p:spPr>
      </p:pic>
    </p:spTree>
    <p:extLst>
      <p:ext uri="{BB962C8B-B14F-4D97-AF65-F5344CB8AC3E}">
        <p14:creationId xmlns:p14="http://schemas.microsoft.com/office/powerpoint/2010/main" val="14440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572493" y="238539"/>
            <a:ext cx="11018520" cy="1105443"/>
          </a:xfrm>
        </p:spPr>
        <p:txBody>
          <a:bodyPr vert="horz" lIns="91440" tIns="45720" rIns="91440" bIns="45720" rtlCol="0" anchor="b">
            <a:noAutofit/>
          </a:bodyPr>
          <a:lstStyle/>
          <a:p>
            <a:r>
              <a:rPr lang="en-US" b="1" dirty="0">
                <a:latin typeface="Avenir Next LT Pro" panose="020B0504020202020204" pitchFamily="34" charset="0"/>
              </a:rPr>
              <a:t>Be Mass Competitive Program (BMCP)</a:t>
            </a:r>
          </a:p>
        </p:txBody>
      </p:sp>
      <p:sp>
        <p:nvSpPr>
          <p:cNvPr id="38"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7C979BDE-B9EC-3951-3EA2-3993A740AEEE}"/>
              </a:ext>
            </a:extLst>
          </p:cNvPr>
          <p:cNvSpPr txBox="1"/>
          <p:nvPr/>
        </p:nvSpPr>
        <p:spPr>
          <a:xfrm>
            <a:off x="572493" y="5112683"/>
            <a:ext cx="11361360" cy="1477328"/>
          </a:xfrm>
          <a:prstGeom prst="rect">
            <a:avLst/>
          </a:prstGeom>
          <a:noFill/>
        </p:spPr>
        <p:txBody>
          <a:bodyPr wrap="square">
            <a:spAutoFit/>
          </a:bodyPr>
          <a:lstStyle/>
          <a:p>
            <a:pPr>
              <a:spcAft>
                <a:spcPts val="600"/>
              </a:spcAft>
            </a:pPr>
            <a:r>
              <a:rPr lang="en-US" b="0" i="0" dirty="0">
                <a:effectLst/>
                <a:latin typeface="Calibri" panose="020F0502020204030204" pitchFamily="34" charset="0"/>
                <a:cs typeface="Calibri" panose="020F0502020204030204" pitchFamily="34" charset="0"/>
              </a:rPr>
              <a:t>The </a:t>
            </a:r>
            <a:r>
              <a:rPr lang="en-US" b="1" i="0" dirty="0">
                <a:effectLst/>
                <a:latin typeface="Calibri" panose="020F0502020204030204" pitchFamily="34" charset="0"/>
                <a:cs typeface="Calibri" panose="020F0502020204030204" pitchFamily="34" charset="0"/>
              </a:rPr>
              <a:t>Massachusetts Association of Community Colleges (MACC)</a:t>
            </a:r>
            <a:r>
              <a:rPr lang="en-US" i="0" dirty="0">
                <a:effectLst/>
                <a:latin typeface="Calibri" panose="020F0502020204030204" pitchFamily="34" charset="0"/>
                <a:cs typeface="Calibri" panose="020F0502020204030204" pitchFamily="34" charset="0"/>
              </a:rPr>
              <a:t>,</a:t>
            </a:r>
            <a:r>
              <a:rPr lang="en-US" b="1" i="0" dirty="0">
                <a:effectLst/>
                <a:latin typeface="Calibri" panose="020F0502020204030204" pitchFamily="34" charset="0"/>
                <a:cs typeface="Calibri" panose="020F0502020204030204" pitchFamily="34" charset="0"/>
              </a:rPr>
              <a:t> </a:t>
            </a:r>
            <a:r>
              <a:rPr lang="en-US" b="0" i="0" dirty="0">
                <a:effectLst/>
                <a:latin typeface="Calibri" panose="020F0502020204030204" pitchFamily="34" charset="0"/>
                <a:cs typeface="Calibri" panose="020F0502020204030204" pitchFamily="34" charset="0"/>
              </a:rPr>
              <a:t>in partnership with the </a:t>
            </a:r>
            <a:r>
              <a:rPr lang="en-US" b="1" i="0" dirty="0">
                <a:effectLst/>
                <a:latin typeface="Calibri" panose="020F0502020204030204" pitchFamily="34" charset="0"/>
                <a:cs typeface="Calibri" panose="020F0502020204030204" pitchFamily="34" charset="0"/>
              </a:rPr>
              <a:t>Massachusetts Competitive Partnership (MACP)</a:t>
            </a:r>
            <a:r>
              <a:rPr lang="en-US" i="0" dirty="0">
                <a:effectLst/>
                <a:latin typeface="Calibri" panose="020F0502020204030204" pitchFamily="34" charset="0"/>
                <a:cs typeface="Calibri" panose="020F0502020204030204" pitchFamily="34" charset="0"/>
              </a:rPr>
              <a:t>,</a:t>
            </a:r>
            <a:r>
              <a:rPr lang="en-US" b="1" i="0" dirty="0">
                <a:effectLst/>
                <a:latin typeface="Calibri" panose="020F0502020204030204" pitchFamily="34" charset="0"/>
                <a:cs typeface="Calibri" panose="020F0502020204030204" pitchFamily="34" charset="0"/>
              </a:rPr>
              <a:t> </a:t>
            </a:r>
            <a:r>
              <a:rPr lang="en-US" b="0" i="0" dirty="0">
                <a:effectLst/>
                <a:latin typeface="Calibri" panose="020F0502020204030204" pitchFamily="34" charset="0"/>
                <a:cs typeface="Calibri" panose="020F0502020204030204" pitchFamily="34" charset="0"/>
              </a:rPr>
              <a:t>launched the </a:t>
            </a:r>
            <a:r>
              <a:rPr lang="en-US" b="1" i="0" dirty="0">
                <a:effectLst/>
                <a:latin typeface="Calibri" panose="020F0502020204030204" pitchFamily="34" charset="0"/>
                <a:cs typeface="Calibri" panose="020F0502020204030204" pitchFamily="34" charset="0"/>
              </a:rPr>
              <a:t>Be Mass Competitive </a:t>
            </a:r>
            <a:r>
              <a:rPr lang="en-US" b="0" i="0" dirty="0">
                <a:effectLst/>
                <a:latin typeface="Calibri" panose="020F0502020204030204" pitchFamily="34" charset="0"/>
                <a:cs typeface="Calibri" panose="020F0502020204030204" pitchFamily="34" charset="0"/>
              </a:rPr>
              <a:t>workforce training initiative in May 2021. Candidates receive specialized training and career-placement services leading to upwardly-mobile employment opportunities at some of the Commonwealth’s largest employers. This program seeks to support and advance the successes of persons of color by providing pathways at MACP companies committed to building a diversified workforce.</a:t>
            </a:r>
            <a:endParaRPr lang="en-US" dirty="0">
              <a:latin typeface="Calibri" panose="020F0502020204030204" pitchFamily="34" charset="0"/>
              <a:cs typeface="Calibri" panose="020F0502020204030204" pitchFamily="34" charset="0"/>
            </a:endParaRPr>
          </a:p>
        </p:txBody>
      </p:sp>
      <p:graphicFrame>
        <p:nvGraphicFramePr>
          <p:cNvPr id="9" name="Diagram 8">
            <a:extLst>
              <a:ext uri="{FF2B5EF4-FFF2-40B4-BE49-F238E27FC236}">
                <a16:creationId xmlns:a16="http://schemas.microsoft.com/office/drawing/2014/main" xmlns="" id="{E4B85BAC-6BA0-EC6C-D137-E40CB8423A2F}"/>
              </a:ext>
            </a:extLst>
          </p:cNvPr>
          <p:cNvGraphicFramePr/>
          <p:nvPr>
            <p:extLst>
              <p:ext uri="{D42A27DB-BD31-4B8C-83A1-F6EECF244321}">
                <p14:modId xmlns:p14="http://schemas.microsoft.com/office/powerpoint/2010/main" val="2762146603"/>
              </p:ext>
            </p:extLst>
          </p:nvPr>
        </p:nvGraphicFramePr>
        <p:xfrm>
          <a:off x="3529644" y="1990577"/>
          <a:ext cx="5129663" cy="2876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19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572493" y="238539"/>
            <a:ext cx="11018520" cy="1105443"/>
          </a:xfrm>
        </p:spPr>
        <p:txBody>
          <a:bodyPr vert="horz" lIns="91440" tIns="45720" rIns="91440" bIns="45720" rtlCol="0" anchor="b">
            <a:noAutofit/>
          </a:bodyPr>
          <a:lstStyle/>
          <a:p>
            <a:r>
              <a:rPr lang="en-US" b="1" dirty="0">
                <a:latin typeface="Avenir Next LT Pro" panose="020B0504020202020204" pitchFamily="34" charset="0"/>
              </a:rPr>
              <a:t>Be Mass Competitive Program (BMCP)</a:t>
            </a:r>
          </a:p>
        </p:txBody>
      </p:sp>
      <p:sp>
        <p:nvSpPr>
          <p:cNvPr id="38"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7227418-3CB2-7C76-4A8A-28F362F1C337}"/>
              </a:ext>
            </a:extLst>
          </p:cNvPr>
          <p:cNvPicPr>
            <a:picLocks noChangeAspect="1"/>
          </p:cNvPicPr>
          <p:nvPr/>
        </p:nvPicPr>
        <p:blipFill>
          <a:blip r:embed="rId2">
            <a:duotone>
              <a:prstClr val="black"/>
              <a:srgbClr val="D9C3A5">
                <a:tint val="50000"/>
                <a:satMod val="180000"/>
              </a:srgbClr>
            </a:duotone>
          </a:blip>
          <a:stretch>
            <a:fillRect/>
          </a:stretch>
        </p:blipFill>
        <p:spPr>
          <a:xfrm>
            <a:off x="2586920" y="1919721"/>
            <a:ext cx="6943946" cy="2960665"/>
          </a:xfrm>
          <a:prstGeom prst="rect">
            <a:avLst/>
          </a:prstGeom>
          <a:ln>
            <a:noFill/>
          </a:ln>
        </p:spPr>
      </p:pic>
      <p:sp>
        <p:nvSpPr>
          <p:cNvPr id="11" name="TextBox 10">
            <a:extLst>
              <a:ext uri="{FF2B5EF4-FFF2-40B4-BE49-F238E27FC236}">
                <a16:creationId xmlns:a16="http://schemas.microsoft.com/office/drawing/2014/main" xmlns="" id="{70288F54-536A-3A29-7E1D-EF7679FFD427}"/>
              </a:ext>
            </a:extLst>
          </p:cNvPr>
          <p:cNvSpPr txBox="1"/>
          <p:nvPr/>
        </p:nvSpPr>
        <p:spPr>
          <a:xfrm>
            <a:off x="630935" y="5001209"/>
            <a:ext cx="10960077" cy="1744824"/>
          </a:xfrm>
          <a:prstGeom prst="rect">
            <a:avLst/>
          </a:prstGeom>
        </p:spPr>
        <p:txBody>
          <a:bodyPr vert="horz" lIns="91440" tIns="45720" rIns="91440" bIns="45720" rtlCol="0" anchor="t">
            <a:normAutofit/>
          </a:bodyPr>
          <a:lstStyle/>
          <a:p>
            <a:pPr>
              <a:lnSpc>
                <a:spcPct val="90000"/>
              </a:lnSpc>
              <a:spcAft>
                <a:spcPts val="600"/>
              </a:spcAft>
            </a:pPr>
            <a:r>
              <a:rPr lang="en-US" sz="2000" b="1" dirty="0"/>
              <a:t>Cohort 4 </a:t>
            </a:r>
            <a:r>
              <a:rPr lang="en-US" sz="2000" dirty="0"/>
              <a:t>is currently recruiting for program start in early May at Bunker Hill </a:t>
            </a:r>
          </a:p>
          <a:p>
            <a:pPr>
              <a:lnSpc>
                <a:spcPct val="90000"/>
              </a:lnSpc>
              <a:spcAft>
                <a:spcPts val="600"/>
              </a:spcAft>
            </a:pPr>
            <a:r>
              <a:rPr lang="en-US" sz="2000" b="1" dirty="0"/>
              <a:t>Cohort 5 </a:t>
            </a:r>
            <a:r>
              <a:rPr lang="en-US" sz="2000" dirty="0"/>
              <a:t>is in the planning phase for a second launch at Wayfair in Pittsfield</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FUTURE STATE: Enroll 50 – 100 students per year across 2 cohorts. Expansion to include additional Community College engagement as well as Employer Partners outside MACP Employers </a:t>
            </a:r>
          </a:p>
        </p:txBody>
      </p:sp>
    </p:spTree>
    <p:extLst>
      <p:ext uri="{BB962C8B-B14F-4D97-AF65-F5344CB8AC3E}">
        <p14:creationId xmlns:p14="http://schemas.microsoft.com/office/powerpoint/2010/main" val="138098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3000" b="1" kern="1200" dirty="0">
                <a:solidFill>
                  <a:schemeClr val="tx1"/>
                </a:solidFill>
                <a:latin typeface="+mj-lt"/>
                <a:ea typeface="+mj-ea"/>
                <a:cs typeface="+mj-cs"/>
              </a:rPr>
              <a:t>Education and Training Funds (ETF)</a:t>
            </a:r>
          </a:p>
        </p:txBody>
      </p:sp>
      <p:sp>
        <p:nvSpPr>
          <p:cNvPr id="38" name="sketch line">
            <a:extLst>
              <a:ext uri="{FF2B5EF4-FFF2-40B4-BE49-F238E27FC236}">
                <a16:creationId xmlns:a16="http://schemas.microsoft.com/office/drawing/2014/main" xmlns="" id="{2E92FA66-67D7-4CB4-94D3-E643A9AD4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F84A6E9-68AA-391A-3BF0-173A5B1D5A1A}"/>
              </a:ext>
            </a:extLst>
          </p:cNvPr>
          <p:cNvSpPr txBox="1"/>
          <p:nvPr/>
        </p:nvSpPr>
        <p:spPr>
          <a:xfrm>
            <a:off x="4654295" y="502920"/>
            <a:ext cx="6894576" cy="1554480"/>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b="0" dirty="0">
                <a:effectLst/>
              </a:rPr>
              <a:t>The ETF Program is a collaborative effort by MACC, Executive Office of Education, and the 15 Community Colleges to support campus efforts around high-demand workforce trainings. The program will support the creation and expansion of training programs at community colleges for high-demand industries that have been identified by regional labor market blueprints and will utilize a reserve of $15 million spread across all 15 campuses to train/certify/upskill 1,500 MA residents over the course of the 2-year pilot (FY23-24).</a:t>
            </a:r>
            <a:endParaRPr lang="en-US" sz="1600" dirty="0"/>
          </a:p>
        </p:txBody>
      </p:sp>
      <p:pic>
        <p:nvPicPr>
          <p:cNvPr id="7" name="Picture 6" descr="Logo, company name&#10;&#10;Description automatically generated">
            <a:extLst>
              <a:ext uri="{FF2B5EF4-FFF2-40B4-BE49-F238E27FC236}">
                <a16:creationId xmlns:a16="http://schemas.microsoft.com/office/drawing/2014/main" xmlns="" id="{7F892835-2037-1454-C16B-30ECC05FA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7368" y="5952931"/>
            <a:ext cx="1124400" cy="868082"/>
          </a:xfrm>
          <a:prstGeom prst="rect">
            <a:avLst/>
          </a:prstGeom>
        </p:spPr>
      </p:pic>
      <p:graphicFrame>
        <p:nvGraphicFramePr>
          <p:cNvPr id="3" name="Table 4">
            <a:extLst>
              <a:ext uri="{FF2B5EF4-FFF2-40B4-BE49-F238E27FC236}">
                <a16:creationId xmlns:a16="http://schemas.microsoft.com/office/drawing/2014/main" xmlns="" id="{B1857131-A2BC-E08F-6509-CC5801F1792E}"/>
              </a:ext>
            </a:extLst>
          </p:cNvPr>
          <p:cNvGraphicFramePr>
            <a:graphicFrameLocks noGrp="1"/>
          </p:cNvGraphicFramePr>
          <p:nvPr>
            <p:extLst>
              <p:ext uri="{D42A27DB-BD31-4B8C-83A1-F6EECF244321}">
                <p14:modId xmlns:p14="http://schemas.microsoft.com/office/powerpoint/2010/main" val="2339415693"/>
              </p:ext>
            </p:extLst>
          </p:nvPr>
        </p:nvGraphicFramePr>
        <p:xfrm>
          <a:off x="630934" y="2447921"/>
          <a:ext cx="10917937" cy="3490400"/>
        </p:xfrm>
        <a:graphic>
          <a:graphicData uri="http://schemas.openxmlformats.org/drawingml/2006/table">
            <a:tbl>
              <a:tblPr firstRow="1" bandRow="1">
                <a:solidFill>
                  <a:srgbClr val="F2F2F2">
                    <a:alpha val="45098"/>
                  </a:srgbClr>
                </a:solidFill>
                <a:tableStyleId>{5C22544A-7EE6-4342-B048-85BDC9FD1C3A}</a:tableStyleId>
              </a:tblPr>
              <a:tblGrid>
                <a:gridCol w="3357545">
                  <a:extLst>
                    <a:ext uri="{9D8B030D-6E8A-4147-A177-3AD203B41FA5}">
                      <a16:colId xmlns:a16="http://schemas.microsoft.com/office/drawing/2014/main" xmlns="" val="2385474475"/>
                    </a:ext>
                  </a:extLst>
                </a:gridCol>
                <a:gridCol w="3280115">
                  <a:extLst>
                    <a:ext uri="{9D8B030D-6E8A-4147-A177-3AD203B41FA5}">
                      <a16:colId xmlns:a16="http://schemas.microsoft.com/office/drawing/2014/main" xmlns="" val="4231702582"/>
                    </a:ext>
                  </a:extLst>
                </a:gridCol>
                <a:gridCol w="4280277">
                  <a:extLst>
                    <a:ext uri="{9D8B030D-6E8A-4147-A177-3AD203B41FA5}">
                      <a16:colId xmlns:a16="http://schemas.microsoft.com/office/drawing/2014/main" xmlns="" val="2536885"/>
                    </a:ext>
                  </a:extLst>
                </a:gridCol>
              </a:tblGrid>
              <a:tr h="670622">
                <a:tc>
                  <a:txBody>
                    <a:bodyPr/>
                    <a:lstStyle/>
                    <a:p>
                      <a:r>
                        <a:rPr lang="en-US" sz="2400" b="0" cap="none" spc="0">
                          <a:solidFill>
                            <a:schemeClr val="bg1"/>
                          </a:solidFill>
                        </a:rPr>
                        <a:t>Completed</a:t>
                      </a:r>
                    </a:p>
                  </a:txBody>
                  <a:tcPr marL="158414" marR="158414" marT="158414" marB="79207"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2400" b="0" cap="none" spc="0">
                          <a:solidFill>
                            <a:schemeClr val="bg1"/>
                          </a:solidFill>
                        </a:rPr>
                        <a:t>Enrolled</a:t>
                      </a:r>
                    </a:p>
                  </a:txBody>
                  <a:tcPr marL="158414" marR="158414" marT="158414" marB="79207"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2400" b="0" cap="none" spc="0">
                          <a:solidFill>
                            <a:schemeClr val="bg1"/>
                          </a:solidFill>
                        </a:rPr>
                        <a:t>Proposed</a:t>
                      </a:r>
                    </a:p>
                  </a:txBody>
                  <a:tcPr marL="158414" marR="158414" marT="158414" marB="79207"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xmlns="" val="2630266104"/>
                  </a:ext>
                </a:extLst>
              </a:tr>
              <a:tr h="617817">
                <a:tc>
                  <a:txBody>
                    <a:bodyPr/>
                    <a:lstStyle/>
                    <a:p>
                      <a:r>
                        <a:rPr lang="en-US" sz="2100" b="1" cap="none" spc="0">
                          <a:solidFill>
                            <a:schemeClr val="tx1"/>
                          </a:solidFill>
                        </a:rPr>
                        <a:t>314</a:t>
                      </a:r>
                    </a:p>
                  </a:txBody>
                  <a:tcPr marL="158414" marR="158414" marT="158414" marB="7920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n-US" sz="2100" b="1" cap="none" spc="0">
                          <a:solidFill>
                            <a:schemeClr val="tx1"/>
                          </a:solidFill>
                        </a:rPr>
                        <a:t>383</a:t>
                      </a:r>
                    </a:p>
                  </a:txBody>
                  <a:tcPr marL="158414" marR="158414" marT="158414" marB="7920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n-US" sz="2100" b="1" cap="none" spc="0">
                          <a:solidFill>
                            <a:schemeClr val="tx1"/>
                          </a:solidFill>
                        </a:rPr>
                        <a:t>1400+</a:t>
                      </a:r>
                    </a:p>
                  </a:txBody>
                  <a:tcPr marL="158414" marR="158414" marT="158414" marB="7920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xmlns="" val="836970491"/>
                  </a:ext>
                </a:extLst>
              </a:tr>
              <a:tr h="2201961">
                <a:tc>
                  <a:txBody>
                    <a:bodyPr/>
                    <a:lstStyle/>
                    <a:p>
                      <a:r>
                        <a:rPr lang="en-US" sz="2100" cap="none" spc="0">
                          <a:solidFill>
                            <a:schemeClr val="tx1"/>
                          </a:solidFill>
                        </a:rPr>
                        <a:t>Healthcare</a:t>
                      </a:r>
                    </a:p>
                    <a:p>
                      <a:r>
                        <a:rPr lang="en-US" sz="2100" cap="none" spc="0">
                          <a:solidFill>
                            <a:schemeClr val="tx1"/>
                          </a:solidFill>
                        </a:rPr>
                        <a:t>Real Estate</a:t>
                      </a:r>
                    </a:p>
                    <a:p>
                      <a:r>
                        <a:rPr lang="en-US" sz="2100" cap="none" spc="0">
                          <a:solidFill>
                            <a:schemeClr val="tx1"/>
                          </a:solidFill>
                        </a:rPr>
                        <a:t>Wilderness</a:t>
                      </a:r>
                    </a:p>
                    <a:p>
                      <a:r>
                        <a:rPr lang="en-US" sz="2100" cap="none" spc="0">
                          <a:solidFill>
                            <a:schemeClr val="tx1"/>
                          </a:solidFill>
                        </a:rPr>
                        <a:t>IT</a:t>
                      </a:r>
                    </a:p>
                    <a:p>
                      <a:r>
                        <a:rPr lang="en-US" sz="2100" cap="none" spc="0">
                          <a:solidFill>
                            <a:schemeClr val="tx1"/>
                          </a:solidFill>
                        </a:rPr>
                        <a:t>Education</a:t>
                      </a:r>
                    </a:p>
                    <a:p>
                      <a:r>
                        <a:rPr lang="en-US" sz="2100" cap="none" spc="0">
                          <a:solidFill>
                            <a:schemeClr val="tx1"/>
                          </a:solidFill>
                        </a:rPr>
                        <a:t>Manufacturing</a:t>
                      </a:r>
                    </a:p>
                  </a:txBody>
                  <a:tcPr marL="158414" marR="158414" marT="158414" marB="7920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2100" cap="none" spc="0" dirty="0">
                          <a:solidFill>
                            <a:schemeClr val="tx1"/>
                          </a:solidFill>
                        </a:rPr>
                        <a:t>Healthcare</a:t>
                      </a:r>
                    </a:p>
                    <a:p>
                      <a:r>
                        <a:rPr lang="en-US" sz="2100" cap="none" spc="0" dirty="0">
                          <a:solidFill>
                            <a:schemeClr val="tx1"/>
                          </a:solidFill>
                        </a:rPr>
                        <a:t>IT</a:t>
                      </a:r>
                    </a:p>
                    <a:p>
                      <a:r>
                        <a:rPr lang="en-US" sz="2100" cap="none" spc="0" dirty="0">
                          <a:solidFill>
                            <a:schemeClr val="tx1"/>
                          </a:solidFill>
                        </a:rPr>
                        <a:t>Real Estate</a:t>
                      </a:r>
                    </a:p>
                    <a:p>
                      <a:r>
                        <a:rPr lang="en-US" sz="2100" cap="none" spc="0" dirty="0">
                          <a:solidFill>
                            <a:schemeClr val="tx1"/>
                          </a:solidFill>
                        </a:rPr>
                        <a:t>Cannabis Core</a:t>
                      </a:r>
                    </a:p>
                    <a:p>
                      <a:r>
                        <a:rPr lang="en-US" sz="2100" cap="none" spc="0" dirty="0">
                          <a:solidFill>
                            <a:schemeClr val="tx1"/>
                          </a:solidFill>
                        </a:rPr>
                        <a:t>Education</a:t>
                      </a:r>
                    </a:p>
                  </a:txBody>
                  <a:tcPr marL="158414" marR="158414" marT="158414" marB="7920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2100" cap="none" spc="0" dirty="0">
                          <a:solidFill>
                            <a:schemeClr val="tx1"/>
                          </a:solidFill>
                        </a:rPr>
                        <a:t>53 unique programs</a:t>
                      </a:r>
                    </a:p>
                  </a:txBody>
                  <a:tcPr marL="158414" marR="158414" marT="158414" marB="7920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xmlns="" val="3155173362"/>
                  </a:ext>
                </a:extLst>
              </a:tr>
            </a:tbl>
          </a:graphicData>
        </a:graphic>
      </p:graphicFrame>
    </p:spTree>
    <p:extLst>
      <p:ext uri="{BB962C8B-B14F-4D97-AF65-F5344CB8AC3E}">
        <p14:creationId xmlns:p14="http://schemas.microsoft.com/office/powerpoint/2010/main" val="6006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0F498-4468-4862-A184-2E6EB3BDDB7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b="1" kern="1200">
                <a:solidFill>
                  <a:schemeClr val="tx1"/>
                </a:solidFill>
                <a:latin typeface="+mj-lt"/>
                <a:ea typeface="+mj-ea"/>
                <a:cs typeface="+mj-cs"/>
              </a:rPr>
              <a:t>Education and Training Funds Programming</a:t>
            </a:r>
          </a:p>
        </p:txBody>
      </p:sp>
      <p:sp>
        <p:nvSpPr>
          <p:cNvPr id="45" name="sketch line">
            <a:extLst>
              <a:ext uri="{FF2B5EF4-FFF2-40B4-BE49-F238E27FC236}">
                <a16:creationId xmlns:a16="http://schemas.microsoft.com/office/drawing/2014/main" xmlns=""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xmlns="" id="{7F892835-2037-1454-C16B-30ECC05FA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3003" y="6196613"/>
            <a:ext cx="808765" cy="624399"/>
          </a:xfrm>
          <a:prstGeom prst="rect">
            <a:avLst/>
          </a:prstGeom>
        </p:spPr>
      </p:pic>
      <p:graphicFrame>
        <p:nvGraphicFramePr>
          <p:cNvPr id="3" name="Table 4">
            <a:extLst>
              <a:ext uri="{FF2B5EF4-FFF2-40B4-BE49-F238E27FC236}">
                <a16:creationId xmlns:a16="http://schemas.microsoft.com/office/drawing/2014/main" xmlns="" id="{B1857131-A2BC-E08F-6509-CC5801F1792E}"/>
              </a:ext>
            </a:extLst>
          </p:cNvPr>
          <p:cNvGraphicFramePr>
            <a:graphicFrameLocks noGrp="1"/>
          </p:cNvGraphicFramePr>
          <p:nvPr>
            <p:extLst>
              <p:ext uri="{D42A27DB-BD31-4B8C-83A1-F6EECF244321}">
                <p14:modId xmlns:p14="http://schemas.microsoft.com/office/powerpoint/2010/main" val="2770704681"/>
              </p:ext>
            </p:extLst>
          </p:nvPr>
        </p:nvGraphicFramePr>
        <p:xfrm>
          <a:off x="320040" y="2174033"/>
          <a:ext cx="11548874" cy="3910700"/>
        </p:xfrm>
        <a:graphic>
          <a:graphicData uri="http://schemas.openxmlformats.org/drawingml/2006/table">
            <a:tbl>
              <a:tblPr firstRow="1" bandRow="1">
                <a:tableStyleId>{69012ECD-51FC-41F1-AA8D-1B2483CD663E}</a:tableStyleId>
              </a:tblPr>
              <a:tblGrid>
                <a:gridCol w="2598543">
                  <a:extLst>
                    <a:ext uri="{9D8B030D-6E8A-4147-A177-3AD203B41FA5}">
                      <a16:colId xmlns:a16="http://schemas.microsoft.com/office/drawing/2014/main" xmlns="" val="2385474475"/>
                    </a:ext>
                  </a:extLst>
                </a:gridCol>
                <a:gridCol w="2682401">
                  <a:extLst>
                    <a:ext uri="{9D8B030D-6E8A-4147-A177-3AD203B41FA5}">
                      <a16:colId xmlns:a16="http://schemas.microsoft.com/office/drawing/2014/main" xmlns="" val="4231702582"/>
                    </a:ext>
                  </a:extLst>
                </a:gridCol>
                <a:gridCol w="2808252">
                  <a:extLst>
                    <a:ext uri="{9D8B030D-6E8A-4147-A177-3AD203B41FA5}">
                      <a16:colId xmlns:a16="http://schemas.microsoft.com/office/drawing/2014/main" xmlns="" val="4140830670"/>
                    </a:ext>
                  </a:extLst>
                </a:gridCol>
                <a:gridCol w="3459678">
                  <a:extLst>
                    <a:ext uri="{9D8B030D-6E8A-4147-A177-3AD203B41FA5}">
                      <a16:colId xmlns:a16="http://schemas.microsoft.com/office/drawing/2014/main" xmlns="" val="3639185465"/>
                    </a:ext>
                  </a:extLst>
                </a:gridCol>
              </a:tblGrid>
              <a:tr h="578045">
                <a:tc>
                  <a:txBody>
                    <a:bodyPr/>
                    <a:lstStyle/>
                    <a:p>
                      <a:r>
                        <a:rPr lang="en-US" sz="1600" b="1" cap="none" spc="60">
                          <a:solidFill>
                            <a:schemeClr val="bg1"/>
                          </a:solidFill>
                        </a:rPr>
                        <a:t>Healthcare</a:t>
                      </a:r>
                    </a:p>
                  </a:txBody>
                  <a:tcPr marL="88170" marR="88170" marT="88170" marB="44085" anchor="ctr"/>
                </a:tc>
                <a:tc>
                  <a:txBody>
                    <a:bodyPr/>
                    <a:lstStyle/>
                    <a:p>
                      <a:r>
                        <a:rPr lang="en-US" sz="1600" b="1" cap="none" spc="60">
                          <a:solidFill>
                            <a:schemeClr val="bg1"/>
                          </a:solidFill>
                        </a:rPr>
                        <a:t>IT</a:t>
                      </a:r>
                    </a:p>
                  </a:txBody>
                  <a:tcPr marL="88170" marR="88170" marT="88170" marB="44085" anchor="ctr"/>
                </a:tc>
                <a:tc>
                  <a:txBody>
                    <a:bodyPr/>
                    <a:lstStyle/>
                    <a:p>
                      <a:r>
                        <a:rPr lang="en-US" sz="1600" b="1" cap="none" spc="60">
                          <a:solidFill>
                            <a:schemeClr val="bg1"/>
                          </a:solidFill>
                        </a:rPr>
                        <a:t>Business</a:t>
                      </a:r>
                    </a:p>
                  </a:txBody>
                  <a:tcPr marL="88170" marR="88170" marT="88170" marB="44085" anchor="ctr"/>
                </a:tc>
                <a:tc>
                  <a:txBody>
                    <a:bodyPr/>
                    <a:lstStyle/>
                    <a:p>
                      <a:r>
                        <a:rPr lang="en-US" sz="1600" b="1" cap="none" spc="60" dirty="0">
                          <a:solidFill>
                            <a:schemeClr val="bg1"/>
                          </a:solidFill>
                        </a:rPr>
                        <a:t>Other</a:t>
                      </a:r>
                    </a:p>
                  </a:txBody>
                  <a:tcPr marL="88170" marR="88170" marT="88170" marB="44085" anchor="ctr"/>
                </a:tc>
                <a:extLst>
                  <a:ext uri="{0D108BD9-81ED-4DB2-BD59-A6C34878D82A}">
                    <a16:rowId xmlns:a16="http://schemas.microsoft.com/office/drawing/2014/main" xmlns="" val="2630266104"/>
                  </a:ext>
                </a:extLst>
              </a:tr>
              <a:tr h="2967193">
                <a:tc>
                  <a:txBody>
                    <a:bodyPr/>
                    <a:lstStyle/>
                    <a:p>
                      <a:r>
                        <a:rPr lang="en-US" sz="1500" cap="none" spc="0">
                          <a:solidFill>
                            <a:schemeClr val="tx1"/>
                          </a:solidFill>
                        </a:rPr>
                        <a:t>EMT</a:t>
                      </a:r>
                    </a:p>
                    <a:p>
                      <a:r>
                        <a:rPr lang="en-US" sz="1500" cap="none" spc="0">
                          <a:solidFill>
                            <a:schemeClr val="tx1"/>
                          </a:solidFill>
                        </a:rPr>
                        <a:t>EKG Tech</a:t>
                      </a:r>
                    </a:p>
                    <a:p>
                      <a:r>
                        <a:rPr lang="en-US" sz="1500" cap="none" spc="0">
                          <a:solidFill>
                            <a:schemeClr val="tx1"/>
                          </a:solidFill>
                        </a:rPr>
                        <a:t>Phlebotomy</a:t>
                      </a:r>
                    </a:p>
                    <a:p>
                      <a:r>
                        <a:rPr lang="en-US" sz="1500" cap="none" spc="0">
                          <a:solidFill>
                            <a:schemeClr val="tx1"/>
                          </a:solidFill>
                        </a:rPr>
                        <a:t>Certified Nursing Assistant</a:t>
                      </a:r>
                    </a:p>
                    <a:p>
                      <a:r>
                        <a:rPr lang="en-US" sz="1500" cap="none" spc="0">
                          <a:solidFill>
                            <a:schemeClr val="tx1"/>
                          </a:solidFill>
                        </a:rPr>
                        <a:t>Pharmacy Tech</a:t>
                      </a:r>
                    </a:p>
                    <a:p>
                      <a:r>
                        <a:rPr lang="en-US" sz="1500" cap="none" spc="0">
                          <a:solidFill>
                            <a:schemeClr val="tx1"/>
                          </a:solidFill>
                        </a:rPr>
                        <a:t>Recovery Coach</a:t>
                      </a:r>
                    </a:p>
                    <a:p>
                      <a:r>
                        <a:rPr lang="en-US" sz="1500" cap="none" spc="0">
                          <a:solidFill>
                            <a:schemeClr val="tx1"/>
                          </a:solidFill>
                        </a:rPr>
                        <a:t>Medical Lab Tech</a:t>
                      </a:r>
                    </a:p>
                    <a:p>
                      <a:r>
                        <a:rPr lang="en-US" sz="1500" cap="none" spc="0">
                          <a:solidFill>
                            <a:schemeClr val="tx1"/>
                          </a:solidFill>
                        </a:rPr>
                        <a:t>Medical Assistant</a:t>
                      </a:r>
                    </a:p>
                    <a:p>
                      <a:r>
                        <a:rPr lang="en-US" sz="1500" cap="none" spc="0">
                          <a:solidFill>
                            <a:schemeClr val="tx1"/>
                          </a:solidFill>
                        </a:rPr>
                        <a:t>Medical Interpreter</a:t>
                      </a:r>
                    </a:p>
                    <a:p>
                      <a:r>
                        <a:rPr lang="en-US" sz="1500" cap="none" spc="0">
                          <a:solidFill>
                            <a:schemeClr val="tx1"/>
                          </a:solidFill>
                        </a:rPr>
                        <a:t>Community Health Worker</a:t>
                      </a:r>
                    </a:p>
                    <a:p>
                      <a:r>
                        <a:rPr lang="en-US" sz="1500" cap="none" spc="0">
                          <a:solidFill>
                            <a:schemeClr val="tx1"/>
                          </a:solidFill>
                        </a:rPr>
                        <a:t>PCA – English and Spanish</a:t>
                      </a:r>
                    </a:p>
                    <a:p>
                      <a:r>
                        <a:rPr lang="en-US" sz="1500" cap="none" spc="0">
                          <a:solidFill>
                            <a:schemeClr val="tx1"/>
                          </a:solidFill>
                        </a:rPr>
                        <a:t>Direct Care Professional</a:t>
                      </a:r>
                    </a:p>
                    <a:p>
                      <a:r>
                        <a:rPr lang="en-US" sz="1500" cap="none" spc="0">
                          <a:solidFill>
                            <a:schemeClr val="tx1"/>
                          </a:solidFill>
                        </a:rPr>
                        <a:t>Registered Behavioral Tech</a:t>
                      </a:r>
                    </a:p>
                    <a:p>
                      <a:r>
                        <a:rPr lang="en-US" sz="1500" cap="none" spc="0">
                          <a:solidFill>
                            <a:schemeClr val="tx1"/>
                          </a:solidFill>
                        </a:rPr>
                        <a:t>Dental Assistant</a:t>
                      </a:r>
                    </a:p>
                  </a:txBody>
                  <a:tcPr marL="88170" marR="88170" marT="88170" marB="44085"/>
                </a:tc>
                <a:tc>
                  <a:txBody>
                    <a:bodyPr/>
                    <a:lstStyle/>
                    <a:p>
                      <a:r>
                        <a:rPr lang="en-US" sz="1500" cap="none" spc="0">
                          <a:solidFill>
                            <a:schemeClr val="tx1"/>
                          </a:solidFill>
                        </a:rPr>
                        <a:t>Network+</a:t>
                      </a:r>
                    </a:p>
                    <a:p>
                      <a:r>
                        <a:rPr lang="en-US" sz="1500" cap="none" spc="0">
                          <a:solidFill>
                            <a:schemeClr val="tx1"/>
                          </a:solidFill>
                        </a:rPr>
                        <a:t>PC Network Tech</a:t>
                      </a:r>
                    </a:p>
                    <a:p>
                      <a:r>
                        <a:rPr lang="en-US" sz="1500" cap="none" spc="0">
                          <a:solidFill>
                            <a:schemeClr val="tx1"/>
                          </a:solidFill>
                        </a:rPr>
                        <a:t>Cisco CCNA</a:t>
                      </a:r>
                    </a:p>
                    <a:p>
                      <a:r>
                        <a:rPr lang="en-US" sz="1500" cap="none" spc="0">
                          <a:solidFill>
                            <a:schemeClr val="tx1"/>
                          </a:solidFill>
                        </a:rPr>
                        <a:t>Security +</a:t>
                      </a:r>
                    </a:p>
                    <a:p>
                      <a:r>
                        <a:rPr lang="en-US" sz="1500" cap="none" spc="0">
                          <a:solidFill>
                            <a:schemeClr val="tx1"/>
                          </a:solidFill>
                        </a:rPr>
                        <a:t>Google IT</a:t>
                      </a:r>
                    </a:p>
                    <a:p>
                      <a:r>
                        <a:rPr lang="en-US" sz="1500" cap="none" spc="0">
                          <a:solidFill>
                            <a:schemeClr val="tx1"/>
                          </a:solidFill>
                        </a:rPr>
                        <a:t>IT Certification</a:t>
                      </a:r>
                    </a:p>
                    <a:p>
                      <a:r>
                        <a:rPr lang="en-US" sz="1500" cap="none" spc="0">
                          <a:solidFill>
                            <a:schemeClr val="tx1"/>
                          </a:solidFill>
                        </a:rPr>
                        <a:t>Comp TIA A+</a:t>
                      </a:r>
                    </a:p>
                    <a:p>
                      <a:r>
                        <a:rPr lang="en-US" sz="1500" cap="none" spc="0">
                          <a:solidFill>
                            <a:schemeClr val="tx1"/>
                          </a:solidFill>
                        </a:rPr>
                        <a:t>Backend Software Developer</a:t>
                      </a:r>
                    </a:p>
                    <a:p>
                      <a:r>
                        <a:rPr lang="en-US" sz="1500" cap="none" spc="0">
                          <a:solidFill>
                            <a:schemeClr val="tx1"/>
                          </a:solidFill>
                        </a:rPr>
                        <a:t>Frontend Software Developer</a:t>
                      </a:r>
                    </a:p>
                    <a:p>
                      <a:r>
                        <a:rPr lang="en-US" sz="1500" cap="none" spc="0">
                          <a:solidFill>
                            <a:schemeClr val="tx1"/>
                          </a:solidFill>
                        </a:rPr>
                        <a:t>CAD Design Certification</a:t>
                      </a:r>
                    </a:p>
                    <a:p>
                      <a:r>
                        <a:rPr lang="en-US" sz="1500" cap="none" spc="0">
                          <a:solidFill>
                            <a:schemeClr val="tx1"/>
                          </a:solidFill>
                        </a:rPr>
                        <a:t>System Support Tech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a:solidFill>
                            <a:schemeClr val="tx1"/>
                          </a:solidFill>
                        </a:rPr>
                        <a:t>IT Automation (Python)</a:t>
                      </a:r>
                    </a:p>
                    <a:p>
                      <a:r>
                        <a:rPr lang="en-US" sz="1500" cap="none" spc="0">
                          <a:solidFill>
                            <a:schemeClr val="tx1"/>
                          </a:solidFill>
                        </a:rPr>
                        <a:t>UX Design</a:t>
                      </a:r>
                    </a:p>
                  </a:txBody>
                  <a:tcPr marL="88170" marR="88170" marT="88170" marB="44085"/>
                </a:tc>
                <a:tc>
                  <a:txBody>
                    <a:bodyPr/>
                    <a:lstStyle/>
                    <a:p>
                      <a:r>
                        <a:rPr lang="en-US" sz="1500" cap="none" spc="0">
                          <a:solidFill>
                            <a:schemeClr val="tx1"/>
                          </a:solidFill>
                        </a:rPr>
                        <a:t>Office Support Professional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a:solidFill>
                            <a:schemeClr val="tx1"/>
                          </a:solidFill>
                        </a:rPr>
                        <a:t>Real Estate Exam Prep</a:t>
                      </a:r>
                    </a:p>
                    <a:p>
                      <a:r>
                        <a:rPr lang="en-US" sz="1500" cap="none" spc="0">
                          <a:solidFill>
                            <a:schemeClr val="tx1"/>
                          </a:solidFill>
                        </a:rPr>
                        <a:t>Accounting</a:t>
                      </a:r>
                    </a:p>
                    <a:p>
                      <a:r>
                        <a:rPr lang="en-US" sz="1500" cap="none" spc="0">
                          <a:solidFill>
                            <a:schemeClr val="tx1"/>
                          </a:solidFill>
                        </a:rPr>
                        <a:t>Bookkeeping Exam Prep</a:t>
                      </a:r>
                    </a:p>
                    <a:p>
                      <a:r>
                        <a:rPr lang="en-US" sz="1500" cap="none" spc="0">
                          <a:solidFill>
                            <a:schemeClr val="tx1"/>
                          </a:solidFill>
                        </a:rPr>
                        <a:t>Data Analytics</a:t>
                      </a:r>
                    </a:p>
                    <a:p>
                      <a:r>
                        <a:rPr lang="en-US" sz="1500" cap="none" spc="0">
                          <a:solidFill>
                            <a:schemeClr val="tx1"/>
                          </a:solidFill>
                        </a:rPr>
                        <a:t>Digital Marketing and E-Commerce</a:t>
                      </a:r>
                    </a:p>
                    <a:p>
                      <a:r>
                        <a:rPr lang="en-US" sz="1500" cap="none" spc="0">
                          <a:solidFill>
                            <a:schemeClr val="tx1"/>
                          </a:solidFill>
                        </a:rPr>
                        <a:t>Project Management </a:t>
                      </a:r>
                    </a:p>
                  </a:txBody>
                  <a:tcPr marL="88170" marR="88170" marT="88170" marB="44085"/>
                </a:tc>
                <a:tc>
                  <a:txBody>
                    <a:bodyPr/>
                    <a:lstStyle/>
                    <a:p>
                      <a:r>
                        <a:rPr lang="en-US" sz="1500" cap="none" spc="0" dirty="0">
                          <a:solidFill>
                            <a:schemeClr val="tx1"/>
                          </a:solidFill>
                        </a:rPr>
                        <a:t>Construction Trades HISET Pre-Apprentice</a:t>
                      </a:r>
                    </a:p>
                    <a:p>
                      <a:r>
                        <a:rPr lang="en-US" sz="1500" cap="none" spc="0" dirty="0">
                          <a:solidFill>
                            <a:schemeClr val="tx1"/>
                          </a:solidFill>
                        </a:rPr>
                        <a:t>Advanced Manufacturing</a:t>
                      </a:r>
                    </a:p>
                    <a:p>
                      <a:r>
                        <a:rPr lang="en-US" sz="1500" cap="none" spc="0" dirty="0">
                          <a:solidFill>
                            <a:schemeClr val="tx1"/>
                          </a:solidFill>
                        </a:rPr>
                        <a:t>Foundational Manufacturing</a:t>
                      </a:r>
                    </a:p>
                    <a:p>
                      <a:r>
                        <a:rPr lang="en-US" sz="1500" cap="none" spc="0" dirty="0">
                          <a:solidFill>
                            <a:schemeClr val="tx1"/>
                          </a:solidFill>
                        </a:rPr>
                        <a:t>Hospitality/Culinary</a:t>
                      </a:r>
                    </a:p>
                    <a:p>
                      <a:r>
                        <a:rPr lang="en-US" sz="1500" cap="none" spc="0" dirty="0">
                          <a:solidFill>
                            <a:schemeClr val="tx1"/>
                          </a:solidFill>
                        </a:rPr>
                        <a:t>911 Dispatch</a:t>
                      </a:r>
                    </a:p>
                    <a:p>
                      <a:r>
                        <a:rPr lang="en-US" sz="1500" cap="none" spc="0" dirty="0">
                          <a:solidFill>
                            <a:schemeClr val="tx1"/>
                          </a:solidFill>
                        </a:rPr>
                        <a:t>Dietary Aide</a:t>
                      </a:r>
                    </a:p>
                    <a:p>
                      <a:r>
                        <a:rPr lang="en-US" sz="1500" cap="none" spc="0" dirty="0">
                          <a:solidFill>
                            <a:schemeClr val="tx1"/>
                          </a:solidFill>
                        </a:rPr>
                        <a:t>Cannabis Core</a:t>
                      </a:r>
                    </a:p>
                    <a:p>
                      <a:r>
                        <a:rPr lang="en-US" sz="1500" cap="none" spc="0" dirty="0">
                          <a:solidFill>
                            <a:schemeClr val="tx1"/>
                          </a:solidFill>
                        </a:rPr>
                        <a:t>Bartending</a:t>
                      </a:r>
                    </a:p>
                    <a:p>
                      <a:r>
                        <a:rPr lang="en-US" sz="1500" cap="none" spc="0" dirty="0">
                          <a:solidFill>
                            <a:schemeClr val="tx1"/>
                          </a:solidFill>
                        </a:rPr>
                        <a:t>Paraprofessional</a:t>
                      </a:r>
                    </a:p>
                    <a:p>
                      <a:r>
                        <a:rPr lang="en-US" sz="1500" cap="none" spc="0" dirty="0">
                          <a:solidFill>
                            <a:schemeClr val="tx1"/>
                          </a:solidFill>
                        </a:rPr>
                        <a:t>Technical Theater</a:t>
                      </a:r>
                    </a:p>
                    <a:p>
                      <a:r>
                        <a:rPr lang="en-US" sz="1500" cap="none" spc="0" dirty="0">
                          <a:solidFill>
                            <a:schemeClr val="tx1"/>
                          </a:solidFill>
                        </a:rPr>
                        <a:t>Production Technician</a:t>
                      </a:r>
                    </a:p>
                  </a:txBody>
                  <a:tcPr marL="88170" marR="88170" marT="88170" marB="44085"/>
                </a:tc>
                <a:extLst>
                  <a:ext uri="{0D108BD9-81ED-4DB2-BD59-A6C34878D82A}">
                    <a16:rowId xmlns:a16="http://schemas.microsoft.com/office/drawing/2014/main" xmlns="" val="3155173362"/>
                  </a:ext>
                </a:extLst>
              </a:tr>
            </a:tbl>
          </a:graphicData>
        </a:graphic>
      </p:graphicFrame>
    </p:spTree>
    <p:extLst>
      <p:ext uri="{BB962C8B-B14F-4D97-AF65-F5344CB8AC3E}">
        <p14:creationId xmlns:p14="http://schemas.microsoft.com/office/powerpoint/2010/main" val="408586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2212</TotalTime>
  <Words>785</Words>
  <Application>Microsoft Office PowerPoint</Application>
  <PresentationFormat>Custom</PresentationFormat>
  <Paragraphs>131</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What are the Keys to Being MA Competitive? NEWN Conference - March 2023</vt:lpstr>
      <vt:lpstr>Workforce Development Across the State </vt:lpstr>
      <vt:lpstr>Accessible and Affordable</vt:lpstr>
      <vt:lpstr>Creating Pathways</vt:lpstr>
      <vt:lpstr>High Value Placed on Training</vt:lpstr>
      <vt:lpstr>Be Mass Competitive Program (BMCP)</vt:lpstr>
      <vt:lpstr>Be Mass Competitive Program (BMCP)</vt:lpstr>
      <vt:lpstr>Education and Training Funds (ETF)</vt:lpstr>
      <vt:lpstr>Education and Training Funds Programming</vt:lpstr>
      <vt:lpstr>Workforce Training Consortium Initiative</vt:lpstr>
      <vt:lpstr>Workforce Training Consortium Initiative</vt:lpstr>
      <vt:lpstr>Pipeline Projects and Initiatives</vt:lpstr>
      <vt:lpstr>     Questions? Lisa Carchia –carchial@macc.mass.edu Carla Abate – abatec@macc.mass.edu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LePage, Robert (EOE)</dc:creator>
  <cp:lastModifiedBy>Mary</cp:lastModifiedBy>
  <cp:revision>22</cp:revision>
  <dcterms:created xsi:type="dcterms:W3CDTF">2021-08-24T18:36:37Z</dcterms:created>
  <dcterms:modified xsi:type="dcterms:W3CDTF">2023-03-20T16:15:45Z</dcterms:modified>
</cp:coreProperties>
</file>